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9"/>
  </p:notesMasterIdLst>
  <p:sldIdLst>
    <p:sldId id="257" r:id="rId2"/>
    <p:sldId id="258" r:id="rId3"/>
    <p:sldId id="259" r:id="rId4"/>
    <p:sldId id="266" r:id="rId5"/>
    <p:sldId id="272" r:id="rId6"/>
    <p:sldId id="265" r:id="rId7"/>
    <p:sldId id="260" r:id="rId8"/>
    <p:sldId id="261" r:id="rId9"/>
    <p:sldId id="268" r:id="rId10"/>
    <p:sldId id="276" r:id="rId11"/>
    <p:sldId id="278" r:id="rId12"/>
    <p:sldId id="270" r:id="rId13"/>
    <p:sldId id="274" r:id="rId14"/>
    <p:sldId id="262" r:id="rId15"/>
    <p:sldId id="263" r:id="rId16"/>
    <p:sldId id="264" r:id="rId17"/>
    <p:sldId id="273" r:id="rId18"/>
  </p:sldIdLst>
  <p:sldSz cx="17556163" cy="9875838"/>
  <p:notesSz cx="9875838" cy="17556163"/>
  <p:embeddedFontLst>
    <p:embeddedFont>
      <p:font typeface="맑은 고딕" panose="020B0503020000020004" pitchFamily="50" charset="-127"/>
      <p:regular r:id="rId20"/>
      <p:bold r:id="rId21"/>
    </p:embeddedFont>
    <p:embeddedFont>
      <p:font typeface="LG스마트체 Regular" panose="020B0604020202020204" charset="0"/>
      <p:regular r:id="rId22"/>
      <p:bold r:id="rId23"/>
      <p:italic r:id="rId24"/>
      <p:boldItalic r:id="rId25"/>
    </p:embeddedFont>
    <p:embeddedFont>
      <p:font typeface="LG스마트체2.0 Bold" panose="020B0604020202020204" charset="0"/>
      <p:regular r:id="rId26"/>
      <p:bold r:id="rId27"/>
      <p:italic r:id="rId28"/>
      <p:boldItalic r:id="rId29"/>
    </p:embeddedFont>
    <p:embeddedFont>
      <p:font typeface="Calibri" panose="020F0502020204030204" pitchFamily="34" charset="0"/>
      <p:regular r:id="rId30"/>
      <p:bold r:id="rId31"/>
      <p:italic r:id="rId32"/>
      <p:boldItalic r:id="rId33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110">
          <p15:clr>
            <a:srgbClr val="A4A3A4"/>
          </p15:clr>
        </p15:guide>
        <p15:guide id="2" pos="552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50034"/>
    <a:srgbClr val="A5013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539"/>
    <p:restoredTop sz="97013" autoAdjust="0"/>
  </p:normalViewPr>
  <p:slideViewPr>
    <p:cSldViewPr snapToGrid="0" snapToObjects="1">
      <p:cViewPr>
        <p:scale>
          <a:sx n="66" d="100"/>
          <a:sy n="66" d="100"/>
        </p:scale>
        <p:origin x="594" y="564"/>
      </p:cViewPr>
      <p:guideLst>
        <p:guide orient="horz" pos="3110"/>
        <p:guide pos="552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21" Type="http://schemas.openxmlformats.org/officeDocument/2006/relationships/font" Target="fonts/font2.fntdata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font" Target="fonts/font1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0294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-328613" y="2193925"/>
            <a:ext cx="10533063" cy="59261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987425" y="8448675"/>
            <a:ext cx="7900988" cy="6913563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11994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-328613" y="2193925"/>
            <a:ext cx="10533063" cy="59261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987425" y="8448675"/>
            <a:ext cx="7900988" cy="6913563"/>
          </a:xfrm>
          <a:prstGeom prst="rect">
            <a:avLst/>
          </a:prstGeom>
        </p:spPr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033023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A0A460CE-30FD-3415-CF6A-F6449769A8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xmlns="" id="{D2F2F78C-B719-5BEE-82A6-A15CDA524E8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-328613" y="2193925"/>
            <a:ext cx="10533063" cy="59261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xmlns="" id="{1E4B4066-CA01-8882-7B4C-71F50FA976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7425" y="8448675"/>
            <a:ext cx="7900988" cy="6913563"/>
          </a:xfrm>
          <a:prstGeom prst="rect">
            <a:avLst/>
          </a:prstGeom>
        </p:spPr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835504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-328613" y="2193925"/>
            <a:ext cx="10533063" cy="59261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987425" y="8448675"/>
            <a:ext cx="7900988" cy="6913563"/>
          </a:xfrm>
          <a:prstGeom prst="rect">
            <a:avLst/>
          </a:prstGeom>
        </p:spPr>
        <p:txBody>
          <a:bodyPr/>
          <a:lstStyle/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dirty="0">
              <a:solidFill>
                <a:schemeClr val="tx1"/>
              </a:solidFill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042725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-328613" y="2193925"/>
            <a:ext cx="10533063" cy="59261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987425" y="8448675"/>
            <a:ext cx="7900988" cy="6913563"/>
          </a:xfrm>
          <a:prstGeom prst="rect">
            <a:avLst/>
          </a:prstGeom>
        </p:spPr>
        <p:txBody>
          <a:bodyPr/>
          <a:lstStyle/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dirty="0">
              <a:solidFill>
                <a:schemeClr val="tx1"/>
              </a:solidFill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955042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-328613" y="2193925"/>
            <a:ext cx="10533063" cy="59261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987425" y="8448675"/>
            <a:ext cx="7900988" cy="6913563"/>
          </a:xfrm>
          <a:prstGeom prst="rect">
            <a:avLst/>
          </a:prstGeom>
        </p:spPr>
        <p:txBody>
          <a:bodyPr/>
          <a:lstStyle/>
          <a:p>
            <a:r>
              <a:rPr lang="en-US" altLang="ko-KR" dirty="0"/>
              <a:t>PDF </a:t>
            </a:r>
            <a:r>
              <a:rPr lang="ko-KR" altLang="en-US" dirty="0"/>
              <a:t>파일 입력 시</a:t>
            </a:r>
            <a:r>
              <a:rPr lang="en-US" altLang="ko-KR" dirty="0"/>
              <a:t>, TOC </a:t>
            </a:r>
            <a:r>
              <a:rPr lang="ko-KR" altLang="en-US" dirty="0"/>
              <a:t>존재 여부를 우선 확인하여 있으면 </a:t>
            </a:r>
            <a:r>
              <a:rPr lang="en-US" altLang="ko-KR" dirty="0" err="1"/>
              <a:t>get_toc</a:t>
            </a:r>
            <a:r>
              <a:rPr lang="en-US" altLang="ko-KR" dirty="0"/>
              <a:t>()</a:t>
            </a:r>
            <a:r>
              <a:rPr lang="ko-KR" altLang="en-US" dirty="0"/>
              <a:t>로 목차를 추출합니다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TOC</a:t>
            </a:r>
            <a:r>
              <a:rPr lang="ko-KR" altLang="en-US" dirty="0"/>
              <a:t>가 없으면</a:t>
            </a:r>
            <a:r>
              <a:rPr lang="en-US" altLang="ko-KR" dirty="0"/>
              <a:t>, "Contents" </a:t>
            </a:r>
            <a:r>
              <a:rPr lang="ko-KR" altLang="en-US" dirty="0"/>
              <a:t>페이지를 찾아 목차를 추출합니다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둘 다 없을 경우</a:t>
            </a:r>
            <a:r>
              <a:rPr lang="en-US" altLang="ko-KR" dirty="0"/>
              <a:t>, font </a:t>
            </a:r>
            <a:r>
              <a:rPr lang="ko-KR" altLang="en-US" dirty="0"/>
              <a:t>크기를 기준으로 문서 구조를 분석해 목차를 생성합니다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PDF </a:t>
            </a:r>
            <a:r>
              <a:rPr lang="ko-KR" altLang="en-US" dirty="0"/>
              <a:t>파일 내부에 저장된 목차</a:t>
            </a:r>
            <a:r>
              <a:rPr lang="en-US" altLang="ko-KR" dirty="0"/>
              <a:t>(TOC, Table of Contents)**</a:t>
            </a:r>
            <a:r>
              <a:rPr lang="ko-KR" altLang="en-US" dirty="0"/>
              <a:t>를 읽어오는 함수입니다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주로 </a:t>
            </a:r>
            <a:r>
              <a:rPr lang="en-US" altLang="ko-KR" b="1" dirty="0"/>
              <a:t>PyMuPDF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또는 </a:t>
            </a:r>
            <a:r>
              <a:rPr lang="en-US" altLang="ko-KR" dirty="0" err="1"/>
              <a:t>fitz</a:t>
            </a:r>
            <a:r>
              <a:rPr lang="en-US" altLang="ko-KR" dirty="0"/>
              <a:t> </a:t>
            </a:r>
            <a:r>
              <a:rPr lang="ko-KR" altLang="en-US" dirty="0"/>
              <a:t>모듈</a:t>
            </a:r>
            <a:r>
              <a:rPr lang="en-US" altLang="ko-KR" dirty="0"/>
              <a:t>) </a:t>
            </a:r>
            <a:r>
              <a:rPr lang="ko-KR" altLang="en-US" dirty="0"/>
              <a:t>라이브러리에서 제공하며</a:t>
            </a:r>
            <a:r>
              <a:rPr lang="en-US" altLang="ko-KR" dirty="0"/>
              <a:t>,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25551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-328613" y="2193925"/>
            <a:ext cx="10533063" cy="59261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987425" y="8448675"/>
            <a:ext cx="7900988" cy="6913563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전체 수집된 폰트 크기에서 가장 많이 등장한 크기를 </a:t>
            </a:r>
            <a:r>
              <a:rPr lang="ko-KR" altLang="en-US" b="1" dirty="0"/>
              <a:t>본문 폰트 크기</a:t>
            </a:r>
            <a:r>
              <a:rPr lang="ko-KR" altLang="en-US" dirty="0"/>
              <a:t>로 추정합니다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(</a:t>
            </a:r>
            <a:r>
              <a:rPr lang="en-US" altLang="ko-KR" dirty="0" err="1"/>
              <a:t>Counter.most_common</a:t>
            </a:r>
            <a:r>
              <a:rPr lang="en-US" altLang="ko-KR" dirty="0"/>
              <a:t>(1)[0])</a:t>
            </a:r>
          </a:p>
          <a:p>
            <a:r>
              <a:rPr lang="ko-KR" altLang="en-US" b="1" dirty="0"/>
              <a:t>제목 후보 </a:t>
            </a:r>
            <a:r>
              <a:rPr lang="ko-KR" altLang="en-US" b="1" dirty="0" err="1"/>
              <a:t>필터링</a:t>
            </a:r>
            <a:r>
              <a:rPr lang="en-US" altLang="ko-KR" dirty="0"/>
              <a:t>:</a:t>
            </a:r>
          </a:p>
          <a:p>
            <a:r>
              <a:rPr lang="ko-KR" altLang="en-US" dirty="0"/>
              <a:t>본문 폰트 크기보다 </a:t>
            </a:r>
            <a:r>
              <a:rPr lang="ko-KR" altLang="en-US" b="1" dirty="0"/>
              <a:t>큰 폰트</a:t>
            </a:r>
            <a:r>
              <a:rPr lang="ko-KR" altLang="en-US" dirty="0"/>
              <a:t>를 사용한 텍스트만 제목 후보로 선택합니다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큰 폰트 크기 순서대로 레벨</a:t>
            </a:r>
            <a:r>
              <a:rPr lang="en-US" altLang="ko-KR" dirty="0"/>
              <a:t>(heading level)</a:t>
            </a:r>
            <a:r>
              <a:rPr lang="ko-KR" altLang="en-US" dirty="0"/>
              <a:t>을 부여합니다</a:t>
            </a:r>
            <a:r>
              <a:rPr lang="en-US" altLang="ko-KR" dirty="0"/>
              <a:t>.</a:t>
            </a:r>
          </a:p>
          <a:p>
            <a:r>
              <a:rPr lang="ko-KR" altLang="en-US" b="1" dirty="0"/>
              <a:t>목차 항목 생성</a:t>
            </a:r>
            <a:r>
              <a:rPr lang="en-US" altLang="ko-KR" dirty="0"/>
              <a:t>:</a:t>
            </a:r>
          </a:p>
          <a:p>
            <a:r>
              <a:rPr lang="ko-KR" altLang="en-US" dirty="0"/>
              <a:t>텍스트에 </a:t>
            </a:r>
            <a:r>
              <a:rPr lang="ko-KR" altLang="en-US" b="1" dirty="0"/>
              <a:t>알파벳</a:t>
            </a:r>
            <a:r>
              <a:rPr lang="en-US" altLang="ko-KR" b="1" dirty="0"/>
              <a:t>(</a:t>
            </a:r>
            <a:r>
              <a:rPr lang="ko-KR" altLang="en-US" b="1" dirty="0"/>
              <a:t>영문자</a:t>
            </a:r>
            <a:r>
              <a:rPr lang="en-US" altLang="ko-KR" b="1" dirty="0"/>
              <a:t>)</a:t>
            </a:r>
            <a:r>
              <a:rPr lang="ko-KR" altLang="en-US" dirty="0"/>
              <a:t> 가 포함되어 있는 경우만 목차 항목으로 인정합니다 </a:t>
            </a:r>
            <a:r>
              <a:rPr lang="en-US" altLang="ko-KR" dirty="0"/>
              <a:t>(</a:t>
            </a:r>
            <a:r>
              <a:rPr lang="ko-KR" altLang="en-US" dirty="0"/>
              <a:t>숫자</a:t>
            </a:r>
            <a:r>
              <a:rPr lang="en-US" altLang="ko-KR" dirty="0"/>
              <a:t>, </a:t>
            </a:r>
            <a:r>
              <a:rPr lang="ko-KR" altLang="en-US" dirty="0"/>
              <a:t>기호만 있는 텍스트는 제외</a:t>
            </a:r>
            <a:r>
              <a:rPr lang="en-US" altLang="ko-KR" dirty="0"/>
              <a:t>).</a:t>
            </a:r>
          </a:p>
          <a:p>
            <a:r>
              <a:rPr lang="ko-KR" altLang="en-US" dirty="0"/>
              <a:t>레벨</a:t>
            </a:r>
            <a:r>
              <a:rPr lang="en-US" altLang="ko-KR" dirty="0"/>
              <a:t>(level), </a:t>
            </a:r>
            <a:r>
              <a:rPr lang="ko-KR" altLang="en-US" dirty="0"/>
              <a:t>제목</a:t>
            </a:r>
            <a:r>
              <a:rPr lang="en-US" altLang="ko-KR" dirty="0"/>
              <a:t>(title), </a:t>
            </a:r>
            <a:r>
              <a:rPr lang="ko-KR" altLang="en-US" dirty="0"/>
              <a:t>페이지</a:t>
            </a:r>
            <a:r>
              <a:rPr lang="en-US" altLang="ko-KR" dirty="0"/>
              <a:t>(page)</a:t>
            </a:r>
            <a:r>
              <a:rPr lang="ko-KR" altLang="en-US" dirty="0"/>
              <a:t>를 리스트에 저장합니다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077310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-328613" y="2193925"/>
            <a:ext cx="10533063" cy="59261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987425" y="8448675"/>
            <a:ext cx="7900988" cy="6913563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전체 수집된 폰트 크기에서 가장 많이 등장한 크기를 </a:t>
            </a:r>
            <a:r>
              <a:rPr lang="ko-KR" altLang="en-US" b="1" dirty="0"/>
              <a:t>본문 폰트 크기</a:t>
            </a:r>
            <a:r>
              <a:rPr lang="ko-KR" altLang="en-US" dirty="0"/>
              <a:t>로 추정합니다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(</a:t>
            </a:r>
            <a:r>
              <a:rPr lang="en-US" altLang="ko-KR" dirty="0" err="1"/>
              <a:t>Counter.most_common</a:t>
            </a:r>
            <a:r>
              <a:rPr lang="en-US" altLang="ko-KR" dirty="0"/>
              <a:t>(1)[0])</a:t>
            </a:r>
          </a:p>
          <a:p>
            <a:r>
              <a:rPr lang="ko-KR" altLang="en-US" b="1" dirty="0"/>
              <a:t>제목 후보 </a:t>
            </a:r>
            <a:r>
              <a:rPr lang="ko-KR" altLang="en-US" b="1" dirty="0" err="1"/>
              <a:t>필터링</a:t>
            </a:r>
            <a:r>
              <a:rPr lang="en-US" altLang="ko-KR" dirty="0"/>
              <a:t>:</a:t>
            </a:r>
          </a:p>
          <a:p>
            <a:r>
              <a:rPr lang="ko-KR" altLang="en-US" dirty="0"/>
              <a:t>본문 폰트 크기보다 </a:t>
            </a:r>
            <a:r>
              <a:rPr lang="ko-KR" altLang="en-US" b="1" dirty="0"/>
              <a:t>큰 폰트</a:t>
            </a:r>
            <a:r>
              <a:rPr lang="ko-KR" altLang="en-US" dirty="0"/>
              <a:t>를 사용한 텍스트만 제목 후보로 선택합니다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큰 폰트 크기 순서대로 레벨</a:t>
            </a:r>
            <a:r>
              <a:rPr lang="en-US" altLang="ko-KR" dirty="0"/>
              <a:t>(heading level)</a:t>
            </a:r>
            <a:r>
              <a:rPr lang="ko-KR" altLang="en-US" dirty="0"/>
              <a:t>을 부여합니다</a:t>
            </a:r>
            <a:r>
              <a:rPr lang="en-US" altLang="ko-KR" dirty="0"/>
              <a:t>.</a:t>
            </a:r>
          </a:p>
          <a:p>
            <a:r>
              <a:rPr lang="ko-KR" altLang="en-US" b="1" dirty="0"/>
              <a:t>목차 항목 생성</a:t>
            </a:r>
            <a:r>
              <a:rPr lang="en-US" altLang="ko-KR" dirty="0"/>
              <a:t>:</a:t>
            </a:r>
          </a:p>
          <a:p>
            <a:r>
              <a:rPr lang="ko-KR" altLang="en-US" dirty="0"/>
              <a:t>텍스트에 </a:t>
            </a:r>
            <a:r>
              <a:rPr lang="ko-KR" altLang="en-US" b="1" dirty="0"/>
              <a:t>알파벳</a:t>
            </a:r>
            <a:r>
              <a:rPr lang="en-US" altLang="ko-KR" b="1" dirty="0"/>
              <a:t>(</a:t>
            </a:r>
            <a:r>
              <a:rPr lang="ko-KR" altLang="en-US" b="1" dirty="0"/>
              <a:t>영문자</a:t>
            </a:r>
            <a:r>
              <a:rPr lang="en-US" altLang="ko-KR" b="1" dirty="0"/>
              <a:t>)</a:t>
            </a:r>
            <a:r>
              <a:rPr lang="ko-KR" altLang="en-US" dirty="0"/>
              <a:t> 가 포함되어 있는 경우만 목차 항목으로 인정합니다 </a:t>
            </a:r>
            <a:r>
              <a:rPr lang="en-US" altLang="ko-KR" dirty="0"/>
              <a:t>(</a:t>
            </a:r>
            <a:r>
              <a:rPr lang="ko-KR" altLang="en-US" dirty="0"/>
              <a:t>숫자</a:t>
            </a:r>
            <a:r>
              <a:rPr lang="en-US" altLang="ko-KR" dirty="0"/>
              <a:t>, </a:t>
            </a:r>
            <a:r>
              <a:rPr lang="ko-KR" altLang="en-US" dirty="0"/>
              <a:t>기호만 있는 텍스트는 제외</a:t>
            </a:r>
            <a:r>
              <a:rPr lang="en-US" altLang="ko-KR" dirty="0"/>
              <a:t>).</a:t>
            </a:r>
          </a:p>
          <a:p>
            <a:r>
              <a:rPr lang="ko-KR" altLang="en-US" dirty="0"/>
              <a:t>레벨</a:t>
            </a:r>
            <a:r>
              <a:rPr lang="en-US" altLang="ko-KR" dirty="0"/>
              <a:t>(level), </a:t>
            </a:r>
            <a:r>
              <a:rPr lang="ko-KR" altLang="en-US" dirty="0"/>
              <a:t>제목</a:t>
            </a:r>
            <a:r>
              <a:rPr lang="en-US" altLang="ko-KR" dirty="0"/>
              <a:t>(title), </a:t>
            </a:r>
            <a:r>
              <a:rPr lang="ko-KR" altLang="en-US" dirty="0"/>
              <a:t>페이지</a:t>
            </a:r>
            <a:r>
              <a:rPr lang="en-US" altLang="ko-KR" dirty="0"/>
              <a:t>(page)</a:t>
            </a:r>
            <a:r>
              <a:rPr lang="ko-KR" altLang="en-US" dirty="0"/>
              <a:t>를 리스트에 저장합니다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397394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microsoft.com/office/2007/relationships/hdphoto" Target="../media/hdphoto1.wdp"/><Relationship Id="rId7" Type="http://schemas.openxmlformats.org/officeDocument/2006/relationships/image" Target="../media/image1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16.png"/><Relationship Id="rId10" Type="http://schemas.microsoft.com/office/2007/relationships/hdphoto" Target="../media/hdphoto4.wdp"/><Relationship Id="rId4" Type="http://schemas.openxmlformats.org/officeDocument/2006/relationships/image" Target="../media/image15.png"/><Relationship Id="rId9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59383"/>
            <a:ext cx="17556480" cy="987552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309163" y="1499017"/>
            <a:ext cx="5961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LG </a:t>
            </a:r>
            <a:r>
              <a:rPr lang="ko-KR" altLang="en-US" dirty="0">
                <a:solidFill>
                  <a:schemeClr val="bg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부트캠프 </a:t>
            </a:r>
            <a:r>
              <a:rPr lang="en-US" altLang="ko-KR" dirty="0">
                <a:solidFill>
                  <a:schemeClr val="bg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9</a:t>
            </a:r>
            <a:r>
              <a:rPr lang="ko-KR" altLang="en-US" dirty="0">
                <a:solidFill>
                  <a:schemeClr val="bg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기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189242" y="5410269"/>
            <a:ext cx="141906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chemeClr val="bg1"/>
                </a:solidFill>
                <a:latin typeface="S-Core Dream 8 Heavy" panose="020B0503030302020204" pitchFamily="34" charset="-127"/>
                <a:ea typeface="S-Core Dream 8 Heavy" panose="020B0503030302020204" pitchFamily="34" charset="-127"/>
              </a:rPr>
              <a:t>FOBI:</a:t>
            </a:r>
            <a:r>
              <a:rPr lang="ko-KR" altLang="en-US" sz="5400" b="1" dirty="0">
                <a:solidFill>
                  <a:schemeClr val="bg1"/>
                </a:solidFill>
                <a:latin typeface="S-Core Dream 8 Heavy" panose="020B0503030302020204" pitchFamily="34" charset="-127"/>
                <a:ea typeface="S-Core Dream 8 Heavy" panose="020B0503030302020204" pitchFamily="34" charset="-127"/>
              </a:rPr>
              <a:t> </a:t>
            </a:r>
            <a:r>
              <a:rPr lang="en-US" altLang="ko-KR" sz="5400" b="1" dirty="0">
                <a:solidFill>
                  <a:schemeClr val="bg1"/>
                </a:solidFill>
                <a:latin typeface="S-Core Dream 8 Heavy" panose="020B0503030302020204" pitchFamily="34" charset="-127"/>
                <a:ea typeface="S-Core Dream 8 Heavy" panose="020B0503030302020204" pitchFamily="34" charset="-127"/>
              </a:rPr>
              <a:t>File-Oriented Bot Interface</a:t>
            </a:r>
            <a:endParaRPr lang="ko-KR" altLang="en-US" sz="5400" b="1" dirty="0">
              <a:solidFill>
                <a:schemeClr val="bg1"/>
              </a:solidFill>
              <a:latin typeface="S-Core Dream 8 Heavy" panose="020B0503030302020204" pitchFamily="34" charset="-127"/>
              <a:ea typeface="S-Core Dream 8 Heavy" panose="020B0503030302020204" pitchFamily="34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740474" y="7827365"/>
            <a:ext cx="596106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800" b="1" dirty="0">
                <a:solidFill>
                  <a:schemeClr val="bg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데이터 처리 업무 자동화반 </a:t>
            </a:r>
            <a:r>
              <a:rPr lang="en-US" altLang="ko-KR" sz="2800" b="1" dirty="0">
                <a:solidFill>
                  <a:schemeClr val="bg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7</a:t>
            </a:r>
            <a:r>
              <a:rPr lang="ko-KR" altLang="en-US" sz="2800" b="1" dirty="0">
                <a:solidFill>
                  <a:schemeClr val="bg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팀</a:t>
            </a:r>
            <a:endParaRPr lang="en-US" altLang="ko-KR" sz="2800" b="1" dirty="0">
              <a:solidFill>
                <a:schemeClr val="bg1"/>
              </a:solidFill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  <a:p>
            <a:pPr algn="r"/>
            <a:endParaRPr lang="en-US" altLang="ko-KR" sz="2800" dirty="0">
              <a:solidFill>
                <a:schemeClr val="bg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algn="r"/>
            <a:r>
              <a:rPr lang="ko-KR" altLang="en-US" sz="2800" dirty="0">
                <a:solidFill>
                  <a:schemeClr val="bg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김민 김하늘 천용태 최재원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249202" y="4588833"/>
            <a:ext cx="141906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프로젝트 결과보고서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189242" y="6728930"/>
            <a:ext cx="141906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목차 기반 문서 탐색 서비스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4862" y="238662"/>
            <a:ext cx="141906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sz="5400" b="1">
                <a:solidFill>
                  <a:schemeClr val="bg1"/>
                </a:solidFill>
                <a:latin typeface="S-Core Dream 7 ExtraBold" panose="020B0503030302020204" pitchFamily="34" charset="-127"/>
                <a:ea typeface="S-Core Dream 7 ExtraBold" panose="020B0503030302020204" pitchFamily="34" charset="-127"/>
              </a:defRPr>
            </a:lvl1pPr>
          </a:lstStyle>
          <a:p>
            <a:r>
              <a:rPr lang="en-US" altLang="ko-KR" dirty="0"/>
              <a:t>4. </a:t>
            </a:r>
            <a:r>
              <a:rPr lang="ko-KR" altLang="en-US" dirty="0"/>
              <a:t>핵심 </a:t>
            </a:r>
            <a:r>
              <a:rPr lang="ko-KR" altLang="en-US"/>
              <a:t>기술 </a:t>
            </a:r>
            <a:r>
              <a:rPr lang="en-US" altLang="ko-KR" dirty="0"/>
              <a:t>– </a:t>
            </a:r>
            <a:r>
              <a:rPr lang="ko-KR" altLang="en-US" dirty="0"/>
              <a:t>키워드 인덱싱  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688925" y="1817623"/>
            <a:ext cx="47039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“Contents” </a:t>
            </a:r>
            <a:r>
              <a:rPr lang="ko-KR" altLang="en-US" sz="28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기반 인덱싱</a:t>
            </a:r>
          </a:p>
        </p:txBody>
      </p:sp>
      <p:sp>
        <p:nvSpPr>
          <p:cNvPr id="31" name="모서리가 둥근 직사각형 30"/>
          <p:cNvSpPr/>
          <p:nvPr/>
        </p:nvSpPr>
        <p:spPr>
          <a:xfrm>
            <a:off x="2551891" y="2695971"/>
            <a:ext cx="6655609" cy="914400"/>
          </a:xfrm>
          <a:prstGeom prst="roundRect">
            <a:avLst>
              <a:gd name="adj" fmla="val 31592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“Contents” </a:t>
            </a:r>
            <a:r>
              <a:rPr lang="ko-KR" altLang="en-US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키워드 및 들여쓰기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244862" y="2891561"/>
            <a:ext cx="19262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분석 기준</a:t>
            </a:r>
          </a:p>
        </p:txBody>
      </p:sp>
      <p:sp>
        <p:nvSpPr>
          <p:cNvPr id="34" name="모서리가 둥근 직사각형 33"/>
          <p:cNvSpPr/>
          <p:nvPr/>
        </p:nvSpPr>
        <p:spPr>
          <a:xfrm>
            <a:off x="2551891" y="3917765"/>
            <a:ext cx="6655609" cy="1847516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“Contents” </a:t>
            </a:r>
            <a:r>
              <a:rPr lang="ko-KR" altLang="en-US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검색해</a:t>
            </a:r>
            <a:r>
              <a:rPr lang="en-US" altLang="ko-KR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 “Contents” </a:t>
            </a:r>
            <a:r>
              <a:rPr lang="ko-KR" altLang="en-US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등장 페이지를  </a:t>
            </a:r>
            <a:r>
              <a:rPr lang="en-US" altLang="ko-KR" dirty="0" err="1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contents_page</a:t>
            </a:r>
            <a:r>
              <a:rPr lang="ko-KR" altLang="en-US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로 설정</a:t>
            </a:r>
            <a:endParaRPr lang="en-US" altLang="ko-KR" dirty="0">
              <a:solidFill>
                <a:schemeClr val="tx1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  <a:p>
            <a:endParaRPr lang="en-US" altLang="ko-KR" sz="1400" dirty="0">
              <a:solidFill>
                <a:schemeClr val="tx1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  <a:p>
            <a:endParaRPr lang="en-US" altLang="ko-KR" dirty="0">
              <a:solidFill>
                <a:schemeClr val="tx1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  <a:p>
            <a:pPr>
              <a:lnSpc>
                <a:spcPct val="130000"/>
              </a:lnSpc>
            </a:pPr>
            <a:r>
              <a:rPr lang="ko-KR" altLang="en-US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 다른 섹션 제목이 등장하면 </a:t>
            </a:r>
            <a:r>
              <a:rPr lang="en-US" altLang="ko-KR" dirty="0" err="1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contents_ends</a:t>
            </a:r>
            <a:r>
              <a:rPr lang="ko-KR" altLang="en-US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로 설정 </a:t>
            </a:r>
            <a:endParaRPr lang="en-US" altLang="ko-KR" dirty="0">
              <a:solidFill>
                <a:schemeClr val="tx1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  <a:p>
            <a:pPr>
              <a:lnSpc>
                <a:spcPct val="130000"/>
              </a:lnSpc>
            </a:pPr>
            <a:r>
              <a:rPr lang="ko-KR" altLang="en-US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 없으면 </a:t>
            </a:r>
            <a:r>
              <a:rPr lang="en-US" altLang="ko-KR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contents_page+2</a:t>
            </a:r>
            <a:r>
              <a:rPr lang="ko-KR" altLang="en-US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페이지 까지 탐색</a:t>
            </a:r>
            <a:endParaRPr lang="en-US" altLang="ko-KR" dirty="0">
              <a:solidFill>
                <a:schemeClr val="tx1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44862" y="4015560"/>
            <a:ext cx="19262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적용 범위</a:t>
            </a:r>
          </a:p>
        </p:txBody>
      </p:sp>
      <p:cxnSp>
        <p:nvCxnSpPr>
          <p:cNvPr id="14" name="직선 화살표 연결선 13"/>
          <p:cNvCxnSpPr/>
          <p:nvPr/>
        </p:nvCxnSpPr>
        <p:spPr>
          <a:xfrm>
            <a:off x="6040889" y="4482118"/>
            <a:ext cx="0" cy="26161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244862" y="6365250"/>
            <a:ext cx="19262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처리 방식</a:t>
            </a:r>
          </a:p>
        </p:txBody>
      </p:sp>
      <p:sp>
        <p:nvSpPr>
          <p:cNvPr id="43" name="모서리가 둥근 직사각형 42"/>
          <p:cNvSpPr/>
          <p:nvPr/>
        </p:nvSpPr>
        <p:spPr>
          <a:xfrm>
            <a:off x="2551891" y="6072675"/>
            <a:ext cx="6655609" cy="3494406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텍스트 블록 내 각 라인 순회하며 </a:t>
            </a:r>
            <a:endParaRPr lang="en-US" altLang="ko-KR" dirty="0">
              <a:solidFill>
                <a:schemeClr val="tx1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chemeClr val="tx1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b="1" dirty="0">
                <a:solidFill>
                  <a:schemeClr val="tx1"/>
                </a:solidFill>
                <a:latin typeface="S-Core Dream 7 ExtraBold" panose="020B0503030302020204" pitchFamily="34" charset="-127"/>
                <a:ea typeface="S-Core Dream 7 ExtraBold" panose="020B0503030302020204" pitchFamily="34" charset="-127"/>
              </a:rPr>
              <a:t>들여쓰기 깊이</a:t>
            </a:r>
            <a:r>
              <a:rPr lang="en-US" altLang="ko-KR" b="1" dirty="0">
                <a:solidFill>
                  <a:schemeClr val="tx1"/>
                </a:solidFill>
                <a:latin typeface="S-Core Dream 7 ExtraBold" panose="020B0503030302020204" pitchFamily="34" charset="-127"/>
                <a:ea typeface="S-Core Dream 7 ExtraBold" panose="020B0503030302020204" pitchFamily="34" charset="-127"/>
              </a:rPr>
              <a:t>(x0 </a:t>
            </a:r>
            <a:r>
              <a:rPr lang="ko-KR" altLang="en-US" b="1" dirty="0">
                <a:solidFill>
                  <a:schemeClr val="tx1"/>
                </a:solidFill>
                <a:latin typeface="S-Core Dream 7 ExtraBold" panose="020B0503030302020204" pitchFamily="34" charset="-127"/>
                <a:ea typeface="S-Core Dream 7 ExtraBold" panose="020B0503030302020204" pitchFamily="34" charset="-127"/>
              </a:rPr>
              <a:t>좌표</a:t>
            </a:r>
            <a:r>
              <a:rPr lang="en-US" altLang="ko-KR" b="1" dirty="0">
                <a:solidFill>
                  <a:schemeClr val="tx1"/>
                </a:solidFill>
                <a:latin typeface="S-Core Dream 7 ExtraBold" panose="020B0503030302020204" pitchFamily="34" charset="-127"/>
                <a:ea typeface="S-Core Dream 7 ExtraBold" panose="020B0503030302020204" pitchFamily="34" charset="-127"/>
              </a:rPr>
              <a:t>)</a:t>
            </a:r>
            <a:r>
              <a:rPr lang="ko-KR" altLang="en-US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를 기반으로 목차 레벨 추정</a:t>
            </a:r>
            <a:endParaRPr lang="en-US" altLang="ko-KR" dirty="0">
              <a:solidFill>
                <a:schemeClr val="tx1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들여쓰기가 클수록 하위 레벨로 간주</a:t>
            </a:r>
            <a:endParaRPr lang="en-US" altLang="ko-KR" dirty="0">
              <a:solidFill>
                <a:schemeClr val="tx1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2. </a:t>
            </a:r>
            <a:r>
              <a:rPr lang="ko-KR" altLang="en-US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텍스트 내용에서 마지막 숫자를 </a:t>
            </a:r>
            <a:r>
              <a:rPr lang="ko-KR" altLang="en-US" b="1" dirty="0">
                <a:solidFill>
                  <a:schemeClr val="tx1"/>
                </a:solidFill>
                <a:latin typeface="S-Core Dream 7 ExtraBold" panose="020B0503030302020204" pitchFamily="34" charset="-127"/>
                <a:ea typeface="S-Core Dream 7 ExtraBold" panose="020B0503030302020204" pitchFamily="34" charset="-127"/>
              </a:rPr>
              <a:t>페이지 번호</a:t>
            </a:r>
            <a:r>
              <a:rPr lang="ko-KR" altLang="en-US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로 인식</a:t>
            </a:r>
            <a:endParaRPr lang="en-US" altLang="ko-KR" dirty="0">
              <a:solidFill>
                <a:schemeClr val="tx1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3. </a:t>
            </a:r>
            <a:r>
              <a:rPr lang="ko-KR" altLang="en-US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제목에서 점이나 페이지 번호 제거해 순수 제목 텍스트 추출</a:t>
            </a:r>
            <a:endParaRPr lang="en-US" altLang="ko-KR" dirty="0">
              <a:solidFill>
                <a:schemeClr val="tx1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83" r="4740" b="36100"/>
          <a:stretch/>
        </p:blipFill>
        <p:spPr>
          <a:xfrm>
            <a:off x="9804169" y="1774081"/>
            <a:ext cx="7445500" cy="774514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/>
        </p:spPr>
      </p:pic>
      <p:sp>
        <p:nvSpPr>
          <p:cNvPr id="6" name="모서리가 둥근 직사각형 5"/>
          <p:cNvSpPr/>
          <p:nvPr/>
        </p:nvSpPr>
        <p:spPr>
          <a:xfrm>
            <a:off x="9898743" y="2551127"/>
            <a:ext cx="1451429" cy="710804"/>
          </a:xfrm>
          <a:prstGeom prst="roundRect">
            <a:avLst/>
          </a:prstGeom>
          <a:noFill/>
          <a:ln w="76200">
            <a:solidFill>
              <a:srgbClr val="A500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5328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4862" y="238662"/>
            <a:ext cx="141906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sz="5400" b="1">
                <a:solidFill>
                  <a:schemeClr val="bg1"/>
                </a:solidFill>
                <a:latin typeface="S-Core Dream 7 ExtraBold" panose="020B0503030302020204" pitchFamily="34" charset="-127"/>
                <a:ea typeface="S-Core Dream 7 ExtraBold" panose="020B0503030302020204" pitchFamily="34" charset="-127"/>
              </a:defRPr>
            </a:lvl1pPr>
          </a:lstStyle>
          <a:p>
            <a:r>
              <a:rPr lang="en-US" altLang="ko-KR" dirty="0"/>
              <a:t>4. </a:t>
            </a:r>
            <a:r>
              <a:rPr lang="ko-KR" altLang="en-US" dirty="0"/>
              <a:t>핵심 </a:t>
            </a:r>
            <a:r>
              <a:rPr lang="ko-KR" altLang="en-US"/>
              <a:t>기술 </a:t>
            </a:r>
            <a:r>
              <a:rPr lang="en-US" altLang="ko-KR" dirty="0"/>
              <a:t>– </a:t>
            </a:r>
            <a:r>
              <a:rPr lang="ko-KR" altLang="en-US" dirty="0"/>
              <a:t>키워드 인덱싱  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244862" y="2891561"/>
            <a:ext cx="19262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분석 기준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244862" y="4015560"/>
            <a:ext cx="19262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적용 범위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244862" y="6365250"/>
            <a:ext cx="19262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처리 방식</a:t>
            </a:r>
          </a:p>
        </p:txBody>
      </p:sp>
      <p:sp>
        <p:nvSpPr>
          <p:cNvPr id="6" name="모서리가 둥근 직사각형 5"/>
          <p:cNvSpPr/>
          <p:nvPr/>
        </p:nvSpPr>
        <p:spPr>
          <a:xfrm>
            <a:off x="9898743" y="2551127"/>
            <a:ext cx="1451429" cy="710804"/>
          </a:xfrm>
          <a:prstGeom prst="roundRect">
            <a:avLst/>
          </a:prstGeom>
          <a:noFill/>
          <a:ln w="76200">
            <a:solidFill>
              <a:srgbClr val="A500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0" name="그룹 19"/>
          <p:cNvGrpSpPr/>
          <p:nvPr/>
        </p:nvGrpSpPr>
        <p:grpSpPr>
          <a:xfrm>
            <a:off x="2356325" y="2731499"/>
            <a:ext cx="6851175" cy="6871110"/>
            <a:chOff x="10249470" y="2695971"/>
            <a:chExt cx="6851175" cy="6871110"/>
          </a:xfrm>
        </p:grpSpPr>
        <p:sp>
          <p:nvSpPr>
            <p:cNvPr id="22" name="모서리가 둥근 직사각형 21"/>
            <p:cNvSpPr/>
            <p:nvPr/>
          </p:nvSpPr>
          <p:spPr>
            <a:xfrm>
              <a:off x="10249470" y="2695971"/>
              <a:ext cx="6851175" cy="914400"/>
            </a:xfrm>
            <a:prstGeom prst="roundRect">
              <a:avLst>
                <a:gd name="adj" fmla="val 31592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>
                  <a:solidFill>
                    <a:schemeClr val="tx1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폰트 크기</a:t>
              </a:r>
              <a:endParaRPr lang="en-US" altLang="ko-KR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</p:txBody>
        </p:sp>
        <p:sp>
          <p:nvSpPr>
            <p:cNvPr id="23" name="모서리가 둥근 직사각형 22"/>
            <p:cNvSpPr/>
            <p:nvPr/>
          </p:nvSpPr>
          <p:spPr>
            <a:xfrm>
              <a:off x="10249470" y="3917765"/>
              <a:ext cx="6851175" cy="1847516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r>
                <a:rPr lang="ko-KR" altLang="en-US" dirty="0">
                  <a:solidFill>
                    <a:schemeClr val="tx1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모든 페이지를 대상으로 각 페이지에서 텍스트 블록을 읽고</a:t>
              </a:r>
              <a:endParaRPr lang="en-US" altLang="ko-KR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dirty="0">
                  <a:solidFill>
                    <a:schemeClr val="tx1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Span </a:t>
              </a:r>
              <a:r>
                <a:rPr lang="ko-KR" altLang="en-US">
                  <a:solidFill>
                    <a:schemeClr val="tx1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단위로 폰트 크기 </a:t>
              </a:r>
              <a:r>
                <a:rPr lang="en-US" altLang="ko-KR" dirty="0">
                  <a:solidFill>
                    <a:schemeClr val="tx1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(size)</a:t>
              </a:r>
              <a:r>
                <a:rPr lang="ko-KR" altLang="en-US">
                  <a:solidFill>
                    <a:schemeClr val="tx1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와</a:t>
              </a:r>
              <a:r>
                <a:rPr lang="en-US" altLang="ko-KR" dirty="0">
                  <a:solidFill>
                    <a:schemeClr val="tx1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 </a:t>
              </a:r>
              <a:r>
                <a:rPr lang="ko-KR" altLang="en-US">
                  <a:solidFill>
                    <a:schemeClr val="tx1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텍스트 수집</a:t>
              </a:r>
              <a:endParaRPr lang="en-US" altLang="ko-KR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</p:txBody>
        </p:sp>
        <p:sp>
          <p:nvSpPr>
            <p:cNvPr id="24" name="모서리가 둥근 직사각형 23"/>
            <p:cNvSpPr/>
            <p:nvPr/>
          </p:nvSpPr>
          <p:spPr>
            <a:xfrm>
              <a:off x="10249470" y="5891789"/>
              <a:ext cx="6851175" cy="3675292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r>
                <a:rPr lang="ko-KR" altLang="en-US" dirty="0">
                  <a:solidFill>
                    <a:schemeClr val="tx1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전체 수집된 폰트 크기에서</a:t>
              </a:r>
              <a:endParaRPr lang="en-US" altLang="ko-KR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  <a:p>
              <a:pPr>
                <a:lnSpc>
                  <a:spcPct val="150000"/>
                </a:lnSpc>
              </a:pPr>
              <a:endParaRPr lang="en-US" altLang="ko-KR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  <a:p>
              <a:pPr marL="342900" indent="-342900">
                <a:lnSpc>
                  <a:spcPct val="150000"/>
                </a:lnSpc>
                <a:buAutoNum type="arabicPeriod"/>
              </a:pPr>
              <a:r>
                <a:rPr lang="ko-KR" altLang="en-US" dirty="0">
                  <a:solidFill>
                    <a:schemeClr val="tx1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가장 많이 등장한 크기를 본문 폰트 크기로 추정</a:t>
              </a:r>
              <a:endParaRPr lang="en-US" altLang="ko-KR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dirty="0" err="1">
                  <a:solidFill>
                    <a:schemeClr val="tx1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Counter.most_common</a:t>
              </a:r>
              <a:r>
                <a:rPr lang="en-US" altLang="ko-KR" dirty="0">
                  <a:solidFill>
                    <a:schemeClr val="tx1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(1)[0]</a:t>
              </a:r>
            </a:p>
            <a:p>
              <a:pPr marL="342900" indent="-342900">
                <a:lnSpc>
                  <a:spcPct val="150000"/>
                </a:lnSpc>
                <a:buAutoNum type="arabicPeriod"/>
              </a:pPr>
              <a:r>
                <a:rPr lang="ko-KR" altLang="en-US" dirty="0">
                  <a:solidFill>
                    <a:schemeClr val="tx1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본문 폰트 크기보다 큰 폰트를 사용한 </a:t>
              </a:r>
              <a:r>
                <a:rPr lang="en-US" altLang="ko-KR" dirty="0">
                  <a:solidFill>
                    <a:schemeClr val="tx1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keyword</a:t>
              </a:r>
              <a:r>
                <a:rPr lang="ko-KR" altLang="en-US">
                  <a:solidFill>
                    <a:schemeClr val="tx1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로 추출</a:t>
              </a:r>
              <a:endParaRPr lang="en-US" altLang="ko-KR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  <a:p>
              <a:pPr marL="342900" indent="-342900">
                <a:lnSpc>
                  <a:spcPct val="150000"/>
                </a:lnSpc>
                <a:buAutoNum type="arabicPeriod"/>
              </a:pPr>
              <a:r>
                <a:rPr lang="ko-KR" altLang="en-US" dirty="0">
                  <a:solidFill>
                    <a:schemeClr val="tx1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큰 폰트 크기 순서대로 목차 레벨 부여</a:t>
              </a:r>
              <a:endParaRPr lang="en-US" altLang="ko-KR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3688925" y="1817623"/>
            <a:ext cx="470392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Font </a:t>
            </a:r>
            <a:r>
              <a:rPr lang="ko-KR" altLang="en-US" sz="2800" b="1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사이즈 기반 인덱싱</a:t>
            </a:r>
            <a:r>
              <a:rPr lang="en-US" altLang="ko-KR" sz="28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 </a:t>
            </a:r>
            <a:endParaRPr lang="ko-KR" altLang="en-US" sz="2800" b="1"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  <a:p>
            <a:endParaRPr lang="ko-KR" altLang="en-US" sz="2800" b="1" dirty="0"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4169" y="1753704"/>
            <a:ext cx="7445500" cy="3626306"/>
          </a:xfrm>
          <a:prstGeom prst="roundRect">
            <a:avLst>
              <a:gd name="adj" fmla="val 11111"/>
            </a:avLst>
          </a:prstGeom>
          <a:ln w="190500" cap="rnd">
            <a:noFill/>
            <a:prstDash val="solid"/>
          </a:ln>
          <a:effectLst/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12238" y="4455785"/>
            <a:ext cx="5537431" cy="5146824"/>
          </a:xfrm>
          <a:prstGeom prst="rect">
            <a:avLst/>
          </a:prstGeom>
        </p:spPr>
      </p:pic>
      <p:sp>
        <p:nvSpPr>
          <p:cNvPr id="29" name="모서리가 둥근 직사각형 28"/>
          <p:cNvSpPr/>
          <p:nvPr/>
        </p:nvSpPr>
        <p:spPr>
          <a:xfrm>
            <a:off x="9804169" y="1753704"/>
            <a:ext cx="4463374" cy="583096"/>
          </a:xfrm>
          <a:prstGeom prst="roundRect">
            <a:avLst/>
          </a:prstGeom>
          <a:noFill/>
          <a:ln w="76200">
            <a:solidFill>
              <a:srgbClr val="A500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모서리가 둥근 직사각형 32"/>
          <p:cNvSpPr/>
          <p:nvPr/>
        </p:nvSpPr>
        <p:spPr>
          <a:xfrm>
            <a:off x="9804169" y="3488288"/>
            <a:ext cx="1241202" cy="527272"/>
          </a:xfrm>
          <a:prstGeom prst="roundRect">
            <a:avLst/>
          </a:prstGeom>
          <a:noFill/>
          <a:ln w="76200">
            <a:solidFill>
              <a:srgbClr val="A500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꺾인 연결선 10"/>
          <p:cNvCxnSpPr/>
          <p:nvPr/>
        </p:nvCxnSpPr>
        <p:spPr>
          <a:xfrm rot="16200000" flipH="1">
            <a:off x="12842200" y="3486372"/>
            <a:ext cx="3489315" cy="638628"/>
          </a:xfrm>
          <a:prstGeom prst="bentConnector3">
            <a:avLst>
              <a:gd name="adj1" fmla="val 500"/>
            </a:avLst>
          </a:prstGeom>
          <a:ln w="57150">
            <a:solidFill>
              <a:srgbClr val="A5003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꺾인 연결선 41"/>
          <p:cNvCxnSpPr/>
          <p:nvPr/>
        </p:nvCxnSpPr>
        <p:spPr>
          <a:xfrm rot="16200000" flipH="1">
            <a:off x="8614137" y="5445309"/>
            <a:ext cx="5003869" cy="2144370"/>
          </a:xfrm>
          <a:prstGeom prst="bentConnector2">
            <a:avLst/>
          </a:prstGeom>
          <a:ln w="57150">
            <a:solidFill>
              <a:srgbClr val="A5003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3366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9676404" y="2115404"/>
            <a:ext cx="7021240" cy="7499979"/>
          </a:xfrm>
          <a:prstGeom prst="roundRect">
            <a:avLst>
              <a:gd name="adj" fmla="val 728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0116560" y="6507524"/>
            <a:ext cx="6336881" cy="27238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사용</a:t>
            </a:r>
            <a:endParaRPr lang="en-US" altLang="ko-KR" b="1" dirty="0"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  <a:p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텍스트 검색 및 하이라이트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페이지 내 검색 결과 </a:t>
            </a:r>
            <a:r>
              <a:rPr lang="ko-KR" altLang="en-US" dirty="0" err="1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네비게이션</a:t>
            </a:r>
            <a:endParaRPr lang="ko-KR" altLang="en-US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페이지 </a:t>
            </a:r>
            <a:r>
              <a:rPr lang="ko-KR" altLang="en-US" dirty="0" err="1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렌더링</a:t>
            </a:r>
            <a:r>
              <a:rPr lang="ko-KR" altLang="en-US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 최적화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메모리 관리 및 성능 최적화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PDF </a:t>
            </a:r>
            <a:r>
              <a:rPr lang="ko-KR" altLang="en-US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메타데이터 처리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44862" y="238662"/>
            <a:ext cx="141906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sz="5400" b="1">
                <a:solidFill>
                  <a:schemeClr val="bg1"/>
                </a:solidFill>
                <a:latin typeface="S-Core Dream 7 ExtraBold" panose="020B0503030302020204" pitchFamily="34" charset="-127"/>
                <a:ea typeface="S-Core Dream 7 ExtraBold" panose="020B0503030302020204" pitchFamily="34" charset="-127"/>
              </a:defRPr>
            </a:lvl1pPr>
          </a:lstStyle>
          <a:p>
            <a:r>
              <a:rPr lang="en-US" altLang="ko-KR" dirty="0"/>
              <a:t>4. </a:t>
            </a:r>
            <a:r>
              <a:rPr lang="ko-KR" altLang="en-US" dirty="0"/>
              <a:t>핵심 기술 </a:t>
            </a:r>
            <a:r>
              <a:rPr lang="en-US" altLang="ko-KR" dirty="0"/>
              <a:t>– PDF Viewer</a:t>
            </a:r>
            <a:endParaRPr lang="ko-KR" altLang="en-US" dirty="0"/>
          </a:p>
        </p:txBody>
      </p:sp>
      <p:sp>
        <p:nvSpPr>
          <p:cNvPr id="3" name="모서리가 둥근 직사각형 2"/>
          <p:cNvSpPr/>
          <p:nvPr/>
        </p:nvSpPr>
        <p:spPr>
          <a:xfrm>
            <a:off x="921758" y="2115405"/>
            <a:ext cx="7021240" cy="7499978"/>
          </a:xfrm>
          <a:prstGeom prst="roundRect">
            <a:avLst>
              <a:gd name="adj" fmla="val 728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482428" y="2415645"/>
            <a:ext cx="20039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S-Core Dream 7 ExtraBold" panose="020B0503030302020204" pitchFamily="34" charset="-127"/>
                <a:ea typeface="S-Core Dream 7 ExtraBold" panose="020B0503030302020204" pitchFamily="34" charset="-127"/>
              </a:rPr>
              <a:t>React-pdf</a:t>
            </a:r>
            <a:endParaRPr lang="ko-KR" altLang="en-US" sz="2800" b="1" dirty="0">
              <a:latin typeface="S-Core Dream 7 ExtraBold" panose="020B0503030302020204" pitchFamily="34" charset="-127"/>
              <a:ea typeface="S-Core Dream 7 ExtraBold" panose="020B0503030302020204" pitchFamily="34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2542254" y="2308047"/>
            <a:ext cx="47039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S-Core Dream 7 ExtraBold" panose="020B0503030302020204" pitchFamily="34" charset="-127"/>
                <a:ea typeface="S-Core Dream 7 ExtraBold" panose="020B0503030302020204" pitchFamily="34" charset="-127"/>
              </a:rPr>
              <a:t>PDF.js</a:t>
            </a:r>
            <a:endParaRPr lang="ko-KR" altLang="en-US" sz="2800" b="1" dirty="0">
              <a:latin typeface="S-Core Dream 7 ExtraBold" panose="020B0503030302020204" pitchFamily="34" charset="-127"/>
              <a:ea typeface="S-Core Dream 7 ExtraBold" panose="020B0503030302020204" pitchFamily="34" charset="-127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8472773" y="5544672"/>
            <a:ext cx="655093" cy="64144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+</a:t>
            </a:r>
            <a:endParaRPr lang="ko-KR" altLang="en-US" sz="2000" b="1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271267" y="3919413"/>
            <a:ext cx="6336881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장점</a:t>
            </a:r>
            <a:endParaRPr lang="en-US" altLang="ko-KR" b="1" dirty="0"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  <a:p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React </a:t>
            </a:r>
            <a:r>
              <a:rPr lang="ko-KR" altLang="en-US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컴포넌트 기반의 간단한 </a:t>
            </a:r>
            <a:r>
              <a:rPr lang="en-US" altLang="ko-KR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PDF </a:t>
            </a:r>
            <a:r>
              <a:rPr lang="ko-KR" altLang="en-US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렌더링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기본적인 </a:t>
            </a:r>
            <a:r>
              <a:rPr lang="en-US" altLang="ko-KR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PDF </a:t>
            </a:r>
            <a:r>
              <a:rPr lang="ko-KR" altLang="en-US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뷰어 기능 제공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상대적으로 가벼운 구현</a:t>
            </a:r>
          </a:p>
          <a:p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263937" y="3149223"/>
            <a:ext cx="6336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기본적인 </a:t>
            </a:r>
            <a:r>
              <a:rPr lang="en-US" altLang="ko-KR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PDF </a:t>
            </a:r>
            <a:r>
              <a:rPr lang="ko-KR" altLang="en-US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렌더링과 페이지 네비게이션 구현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263936" y="6241638"/>
            <a:ext cx="6336881" cy="27238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한계</a:t>
            </a:r>
            <a:endParaRPr lang="en-US" altLang="ko-KR" b="1" dirty="0"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  <a:p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react-pdf</a:t>
            </a:r>
            <a:r>
              <a:rPr lang="ko-KR" altLang="en-US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는 텍스트 레이어만 제공</a:t>
            </a:r>
            <a:endParaRPr lang="en-US" altLang="ko-KR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실제 </a:t>
            </a:r>
            <a:r>
              <a:rPr lang="en-US" altLang="ko-KR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pdf </a:t>
            </a:r>
            <a:r>
              <a:rPr lang="ko-KR" altLang="en-US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원문 이미지와 텍스트 레이어가 일치하지 않아서 검색 및 하이라이트 기능 등에 한계 </a:t>
            </a:r>
            <a:endParaRPr lang="en-US" altLang="ko-KR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대용량 </a:t>
            </a:r>
            <a:r>
              <a:rPr lang="en-US" altLang="ko-KR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PDF </a:t>
            </a:r>
            <a:r>
              <a:rPr lang="ko-KR" altLang="en-US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처리 시 메모리 관리가 제한적</a:t>
            </a:r>
            <a:endParaRPr lang="en-US" altLang="ko-KR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제한된 </a:t>
            </a:r>
            <a:r>
              <a:rPr lang="ko-KR" altLang="en-US" dirty="0" err="1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커스터마이징</a:t>
            </a:r>
            <a:r>
              <a:rPr lang="ko-KR" altLang="en-US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 옵션</a:t>
            </a:r>
          </a:p>
        </p:txBody>
      </p:sp>
      <p:cxnSp>
        <p:nvCxnSpPr>
          <p:cNvPr id="16" name="직선 연결선 15"/>
          <p:cNvCxnSpPr/>
          <p:nvPr/>
        </p:nvCxnSpPr>
        <p:spPr>
          <a:xfrm flipV="1">
            <a:off x="1271267" y="3715604"/>
            <a:ext cx="6194058" cy="1364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V="1">
            <a:off x="1214438" y="5997055"/>
            <a:ext cx="6194058" cy="1364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0089995" y="4007692"/>
            <a:ext cx="6336881" cy="1892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React-pdf </a:t>
            </a:r>
            <a:r>
              <a:rPr lang="ko-KR" altLang="en-US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 라이브러리의 한계 보완</a:t>
            </a:r>
            <a:endParaRPr lang="en-US" altLang="ko-KR" b="1" dirty="0"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  <a:p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PDF </a:t>
            </a:r>
            <a:r>
              <a:rPr lang="ko-KR" altLang="en-US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스펙의 모든 기능 지원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더 많은 </a:t>
            </a:r>
            <a:r>
              <a:rPr lang="ko-KR" altLang="en-US" dirty="0" err="1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커스터마이징</a:t>
            </a:r>
            <a:r>
              <a:rPr lang="ko-KR" altLang="en-US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 옵션</a:t>
            </a:r>
            <a:endParaRPr lang="en-US" altLang="ko-KR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더 나은 성능과 메모리 관리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0082665" y="3161302"/>
            <a:ext cx="6336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고급 </a:t>
            </a:r>
            <a:r>
              <a:rPr lang="en-US" altLang="ko-KR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PDF </a:t>
            </a:r>
            <a:r>
              <a:rPr lang="ko-KR" altLang="en-US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기능 지원으로 복잡한 상호작용과 고급 기능에 사용</a:t>
            </a:r>
          </a:p>
        </p:txBody>
      </p:sp>
      <p:cxnSp>
        <p:nvCxnSpPr>
          <p:cNvPr id="21" name="직선 연결선 20"/>
          <p:cNvCxnSpPr/>
          <p:nvPr/>
        </p:nvCxnSpPr>
        <p:spPr>
          <a:xfrm flipV="1">
            <a:off x="10089995" y="3746733"/>
            <a:ext cx="6194058" cy="1364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 flipV="1">
            <a:off x="10089995" y="6174872"/>
            <a:ext cx="6194058" cy="1364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아래쪽 화살표 22"/>
          <p:cNvSpPr/>
          <p:nvPr/>
        </p:nvSpPr>
        <p:spPr>
          <a:xfrm>
            <a:off x="13058492" y="6016061"/>
            <a:ext cx="453016" cy="513077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896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F271B1D5-3150-0E6D-D2FC-74258570A1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9391AA4A-A6CF-2186-7548-8A5B95F3FE54}"/>
              </a:ext>
            </a:extLst>
          </p:cNvPr>
          <p:cNvSpPr txBox="1"/>
          <p:nvPr/>
        </p:nvSpPr>
        <p:spPr>
          <a:xfrm>
            <a:off x="244862" y="238662"/>
            <a:ext cx="141906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sz="5400" b="1">
                <a:solidFill>
                  <a:schemeClr val="bg1"/>
                </a:solidFill>
                <a:latin typeface="S-Core Dream 7 ExtraBold" panose="020B0503030302020204" pitchFamily="34" charset="-127"/>
                <a:ea typeface="S-Core Dream 7 ExtraBold" panose="020B0503030302020204" pitchFamily="34" charset="-127"/>
              </a:defRPr>
            </a:lvl1pPr>
          </a:lstStyle>
          <a:p>
            <a:r>
              <a:rPr lang="ko-KR" altLang="en-US" dirty="0"/>
              <a:t>시연 영상</a:t>
            </a:r>
          </a:p>
        </p:txBody>
      </p:sp>
    </p:spTree>
    <p:extLst>
      <p:ext uri="{BB962C8B-B14F-4D97-AF65-F5344CB8AC3E}">
        <p14:creationId xmlns:p14="http://schemas.microsoft.com/office/powerpoint/2010/main" val="3657625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4862" y="238662"/>
            <a:ext cx="141906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sz="5400" b="1">
                <a:solidFill>
                  <a:schemeClr val="bg1"/>
                </a:solidFill>
                <a:latin typeface="S-Core Dream 7 ExtraBold" panose="020B0503030302020204" pitchFamily="34" charset="-127"/>
                <a:ea typeface="S-Core Dream 7 ExtraBold" panose="020B0503030302020204" pitchFamily="34" charset="-127"/>
              </a:defRPr>
            </a:lvl1pPr>
          </a:lstStyle>
          <a:p>
            <a:r>
              <a:rPr lang="en-US" altLang="ko-KR" dirty="0"/>
              <a:t>5. </a:t>
            </a:r>
            <a:r>
              <a:rPr lang="ko-KR" altLang="en-US" dirty="0"/>
              <a:t>결과 분석 및 기대 효과</a:t>
            </a: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xmlns="" id="{FFD062B9-803F-B0D4-9BB1-103CA3E821F3}"/>
              </a:ext>
            </a:extLst>
          </p:cNvPr>
          <p:cNvSpPr/>
          <p:nvPr/>
        </p:nvSpPr>
        <p:spPr>
          <a:xfrm>
            <a:off x="836577" y="1867711"/>
            <a:ext cx="2918299" cy="778213"/>
          </a:xfrm>
          <a:prstGeom prst="round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200" b="1" dirty="0">
                <a:solidFill>
                  <a:schemeClr val="tx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결과 분석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3F9CF43B-518F-09CC-CFF0-2968CAA16FD5}"/>
              </a:ext>
            </a:extLst>
          </p:cNvPr>
          <p:cNvSpPr txBox="1"/>
          <p:nvPr/>
        </p:nvSpPr>
        <p:spPr>
          <a:xfrm>
            <a:off x="715106" y="2906901"/>
            <a:ext cx="10910359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24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인덱싱 고도화 후 메타데이터</a:t>
            </a:r>
            <a:r>
              <a:rPr kumimoji="1" lang="en-US" altLang="ko-KR" sz="24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(TOC)</a:t>
            </a:r>
            <a:r>
              <a:rPr kumimoji="1" lang="ko-KR" altLang="en-US" sz="240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가 </a:t>
            </a:r>
            <a:r>
              <a:rPr kumimoji="1" lang="ko-KR" altLang="en-US" sz="24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없는 파일에 대한 파일 전처리도 </a:t>
            </a:r>
            <a:r>
              <a:rPr kumimoji="1" lang="ko-KR" altLang="en-US" sz="240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가능해 짐</a:t>
            </a:r>
            <a:endParaRPr kumimoji="1" lang="en-US" altLang="ko-KR" sz="2400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240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기존 최상위 키워드 </a:t>
            </a:r>
            <a:r>
              <a:rPr kumimoji="1" lang="en-US" altLang="ko-KR" sz="24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1</a:t>
            </a:r>
            <a:r>
              <a:rPr kumimoji="1" lang="ko-KR" altLang="en-US" sz="240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개만 추출가능 </a:t>
            </a:r>
            <a:r>
              <a:rPr kumimoji="1" lang="en-US" altLang="ko-KR" sz="24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-&gt; </a:t>
            </a:r>
            <a:r>
              <a:rPr kumimoji="1" lang="ko-KR" altLang="en-US" sz="240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하위 </a:t>
            </a:r>
            <a:r>
              <a:rPr kumimoji="1" lang="en-US" altLang="ko-KR" sz="24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3</a:t>
            </a:r>
            <a:r>
              <a:rPr kumimoji="1" lang="ko-KR" altLang="en-US" sz="240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계층 목차까지 추출가능</a:t>
            </a:r>
            <a:endParaRPr kumimoji="1" lang="en-US" altLang="ko-KR" sz="2400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24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500P </a:t>
            </a:r>
            <a:r>
              <a:rPr kumimoji="1" lang="ko-KR" altLang="en-US" sz="240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분량의 </a:t>
            </a:r>
            <a:r>
              <a:rPr kumimoji="1" lang="en-US" altLang="ko-KR" sz="24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PDF </a:t>
            </a:r>
            <a:r>
              <a:rPr kumimoji="1" lang="ko-KR" altLang="en-US" sz="240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파일 업로드 후 페이지 랜더링까지 </a:t>
            </a:r>
            <a:r>
              <a:rPr kumimoji="1" lang="en-US" altLang="ko-KR" sz="24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5.4s </a:t>
            </a:r>
            <a:r>
              <a:rPr kumimoji="1" lang="ko-KR" altLang="en-US" sz="240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소요</a:t>
            </a:r>
            <a:endParaRPr kumimoji="1" lang="en-US" altLang="ko-KR" sz="2400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  <a:p>
            <a:pPr lvl="1">
              <a:lnSpc>
                <a:spcPct val="150000"/>
              </a:lnSpc>
            </a:pPr>
            <a:endParaRPr kumimoji="1" lang="en-US" altLang="ko-KR" sz="2400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xmlns="" id="{50E909D3-669F-934F-54D8-5BB16101E338}"/>
              </a:ext>
            </a:extLst>
          </p:cNvPr>
          <p:cNvSpPr/>
          <p:nvPr/>
        </p:nvSpPr>
        <p:spPr>
          <a:xfrm>
            <a:off x="836577" y="5788112"/>
            <a:ext cx="2918298" cy="778213"/>
          </a:xfrm>
          <a:prstGeom prst="round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200" b="1" dirty="0">
                <a:solidFill>
                  <a:schemeClr val="tx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기대 효과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6091AD33-0980-3E3E-B779-9C7FD6FD1482}"/>
              </a:ext>
            </a:extLst>
          </p:cNvPr>
          <p:cNvSpPr txBox="1"/>
          <p:nvPr/>
        </p:nvSpPr>
        <p:spPr>
          <a:xfrm>
            <a:off x="715105" y="6749934"/>
            <a:ext cx="12731370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사내 프로그램으로 대외비 문서도 업로드 하여 사용 가능</a:t>
            </a:r>
            <a:endParaRPr lang="en-US" altLang="ko-KR" sz="2400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목차 키워드 및 트리 제공으로 문서 구조에 대한 이해도 증진에 기여</a:t>
            </a:r>
            <a:endParaRPr lang="en-US" altLang="ko-KR" sz="2400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실제 업무 담당자 정보와 </a:t>
            </a:r>
            <a:r>
              <a:rPr lang="en-US" altLang="ko-KR" sz="24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Issue </a:t>
            </a:r>
            <a:r>
              <a:rPr lang="ko-KR" altLang="en-US" sz="24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정보를 사용할 수 있게 되면 비약적인 업무 소요 시간 단축 가능</a:t>
            </a:r>
            <a:endParaRPr lang="en-US" altLang="ko-KR" sz="2400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사내 </a:t>
            </a:r>
            <a:r>
              <a:rPr lang="en-US" altLang="ko-KR" sz="24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AI</a:t>
            </a:r>
            <a:r>
              <a:rPr lang="ko-KR" altLang="en-US" sz="24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인 </a:t>
            </a:r>
            <a:r>
              <a:rPr lang="ko-KR" altLang="en-US" sz="2400" dirty="0" err="1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엘지니의</a:t>
            </a:r>
            <a:r>
              <a:rPr lang="ko-KR" altLang="en-US" sz="24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 기능 중 하나로 추가 가능</a:t>
            </a:r>
          </a:p>
        </p:txBody>
      </p:sp>
    </p:spTree>
    <p:extLst>
      <p:ext uri="{BB962C8B-B14F-4D97-AF65-F5344CB8AC3E}">
        <p14:creationId xmlns:p14="http://schemas.microsoft.com/office/powerpoint/2010/main" val="3256740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4862" y="238662"/>
            <a:ext cx="141906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sz="5400" b="1">
                <a:solidFill>
                  <a:schemeClr val="bg1"/>
                </a:solidFill>
                <a:latin typeface="S-Core Dream 7 ExtraBold" panose="020B0503030302020204" pitchFamily="34" charset="-127"/>
                <a:ea typeface="S-Core Dream 7 ExtraBold" panose="020B0503030302020204" pitchFamily="34" charset="-127"/>
              </a:defRPr>
            </a:lvl1pPr>
          </a:lstStyle>
          <a:p>
            <a:r>
              <a:rPr lang="en-US" altLang="ko-KR" dirty="0"/>
              <a:t>6. </a:t>
            </a:r>
            <a:r>
              <a:rPr lang="ko-KR" altLang="en-US" dirty="0"/>
              <a:t>향후 연구 과제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CCB80BEF-E51D-F767-D795-F69C0FC96329}"/>
              </a:ext>
            </a:extLst>
          </p:cNvPr>
          <p:cNvSpPr txBox="1"/>
          <p:nvPr/>
        </p:nvSpPr>
        <p:spPr>
          <a:xfrm>
            <a:off x="244862" y="1489817"/>
            <a:ext cx="16451773" cy="97872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71550" lvl="1" indent="-5143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800" dirty="0"/>
          </a:p>
          <a:p>
            <a:pPr marL="971550" lvl="1" indent="-5143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800" dirty="0"/>
          </a:p>
          <a:p>
            <a:pPr marL="971550" lvl="1" indent="-5143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AI</a:t>
            </a:r>
            <a:r>
              <a:rPr lang="ko-KR" altLang="en-US" sz="28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를 활용한 본문 요약 기능 추가로 사용자 편의성 개선</a:t>
            </a:r>
            <a:endParaRPr lang="en-US" altLang="ko-KR" sz="2800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  <a:p>
            <a:pPr marL="971550" lvl="1" indent="-5143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번역 기능 추가로 다국어 지원</a:t>
            </a:r>
            <a:endParaRPr lang="en-US" altLang="ko-KR" sz="2800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  <a:p>
            <a:pPr lvl="1">
              <a:lnSpc>
                <a:spcPct val="150000"/>
              </a:lnSpc>
            </a:pPr>
            <a:endParaRPr lang="ko-KR" altLang="en-US" sz="2800" dirty="0"/>
          </a:p>
          <a:p>
            <a:pPr lvl="1">
              <a:lnSpc>
                <a:spcPct val="200000"/>
              </a:lnSpc>
            </a:pPr>
            <a:endParaRPr lang="en-US" altLang="ko-KR" sz="28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실제 문서 상 업무를 담당하는 담당자 정보와 해당 업무와 관련된 이슈 정보를 제공해</a:t>
            </a:r>
            <a:r>
              <a:rPr lang="en-US" altLang="ko-KR" sz="28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/>
            </a:r>
            <a:br>
              <a:rPr lang="en-US" altLang="ko-KR" sz="28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</a:br>
            <a:r>
              <a:rPr lang="ko-KR" altLang="en-US" sz="28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업무 소요 시간 획기적 단축</a:t>
            </a:r>
            <a:endParaRPr lang="en-US" altLang="ko-KR" sz="2800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800" dirty="0"/>
          </a:p>
          <a:p>
            <a:pPr lvl="1">
              <a:lnSpc>
                <a:spcPct val="150000"/>
              </a:lnSpc>
            </a:pPr>
            <a:endParaRPr lang="en-US" altLang="ko-KR" sz="28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PDF </a:t>
            </a:r>
            <a:r>
              <a:rPr lang="ko-KR" altLang="en-US" sz="28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외의 확장자를 가진 파일</a:t>
            </a:r>
            <a:r>
              <a:rPr lang="en-US" altLang="ko-KR" sz="28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(</a:t>
            </a:r>
            <a:r>
              <a:rPr lang="ko-KR" altLang="en-US" sz="28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워드 등 </a:t>
            </a:r>
            <a:r>
              <a:rPr lang="en-US" altLang="ko-KR" sz="28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)</a:t>
            </a:r>
            <a:r>
              <a:rPr lang="ko-KR" altLang="en-US" sz="28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로 대상 파일 지원을 넓혀 사용성 개선</a:t>
            </a:r>
          </a:p>
          <a:p>
            <a:pPr lvl="1">
              <a:lnSpc>
                <a:spcPct val="150000"/>
              </a:lnSpc>
            </a:pPr>
            <a:r>
              <a:rPr lang="en-US" altLang="ko-KR" sz="2800" dirty="0"/>
              <a:t/>
            </a:r>
            <a:br>
              <a:rPr lang="en-US" altLang="ko-KR" sz="2800" dirty="0"/>
            </a:br>
            <a:endParaRPr lang="en-US" altLang="ko-KR" sz="28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 sz="2800" dirty="0"/>
          </a:p>
          <a:p>
            <a:endParaRPr lang="en-US" altLang="ko-KR" sz="2800" dirty="0"/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xmlns="" id="{FFD062B9-803F-B0D4-9BB1-103CA3E821F3}"/>
              </a:ext>
            </a:extLst>
          </p:cNvPr>
          <p:cNvSpPr/>
          <p:nvPr/>
        </p:nvSpPr>
        <p:spPr>
          <a:xfrm>
            <a:off x="836577" y="1867711"/>
            <a:ext cx="6086737" cy="778213"/>
          </a:xfrm>
          <a:prstGeom prst="round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3200" b="1" dirty="0">
                <a:solidFill>
                  <a:schemeClr val="tx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AI</a:t>
            </a:r>
            <a:r>
              <a:rPr lang="ko-KR" altLang="en-US" sz="3200" b="1" dirty="0">
                <a:solidFill>
                  <a:schemeClr val="tx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를</a:t>
            </a:r>
            <a:r>
              <a:rPr lang="en-US" altLang="ko-KR" sz="3200" b="1" dirty="0">
                <a:solidFill>
                  <a:schemeClr val="tx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 </a:t>
            </a:r>
            <a:r>
              <a:rPr lang="ko-KR" altLang="en-US" sz="3200" b="1" dirty="0">
                <a:solidFill>
                  <a:schemeClr val="tx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활용한 서비스 고도화 </a:t>
            </a:r>
            <a:endParaRPr lang="en-US" altLang="ko-KR" sz="3200" b="1" dirty="0">
              <a:solidFill>
                <a:schemeClr val="tx1"/>
              </a:solidFill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xmlns="" id="{FFD062B9-803F-B0D4-9BB1-103CA3E821F3}"/>
              </a:ext>
            </a:extLst>
          </p:cNvPr>
          <p:cNvSpPr/>
          <p:nvPr/>
        </p:nvSpPr>
        <p:spPr>
          <a:xfrm>
            <a:off x="836577" y="4675198"/>
            <a:ext cx="5291092" cy="778213"/>
          </a:xfrm>
          <a:prstGeom prst="round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3200" b="1" dirty="0">
                <a:solidFill>
                  <a:schemeClr val="tx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사내 데이터와의 연계</a:t>
            </a:r>
            <a:endParaRPr lang="en-US" altLang="ko-KR" sz="3200" b="1" dirty="0">
              <a:solidFill>
                <a:schemeClr val="tx1"/>
              </a:solidFill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xmlns="" id="{FFD062B9-803F-B0D4-9BB1-103CA3E821F3}"/>
              </a:ext>
            </a:extLst>
          </p:cNvPr>
          <p:cNvSpPr/>
          <p:nvPr/>
        </p:nvSpPr>
        <p:spPr>
          <a:xfrm>
            <a:off x="845166" y="7197942"/>
            <a:ext cx="3034779" cy="778213"/>
          </a:xfrm>
          <a:prstGeom prst="round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3200" b="1">
                <a:solidFill>
                  <a:schemeClr val="tx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범용성</a:t>
            </a:r>
            <a:endParaRPr lang="en-US" altLang="ko-KR" sz="3200" b="1" dirty="0">
              <a:solidFill>
                <a:schemeClr val="tx1"/>
              </a:solidFill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9012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4862" y="238662"/>
            <a:ext cx="141906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sz="5400" b="1">
                <a:solidFill>
                  <a:schemeClr val="bg1"/>
                </a:solidFill>
                <a:latin typeface="S-Core Dream 7 ExtraBold" panose="020B0503030302020204" pitchFamily="34" charset="-127"/>
                <a:ea typeface="S-Core Dream 7 ExtraBold" panose="020B0503030302020204" pitchFamily="34" charset="-127"/>
              </a:defRPr>
            </a:lvl1pPr>
          </a:lstStyle>
          <a:p>
            <a:r>
              <a:rPr lang="en-US" altLang="ko-KR" dirty="0"/>
              <a:t>7. </a:t>
            </a:r>
            <a:r>
              <a:rPr lang="ko-KR" altLang="en-US" dirty="0"/>
              <a:t>프로젝트 수행 후기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06DE7688-7473-7C45-A2AC-F7A25EEB32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9241" y="1668003"/>
            <a:ext cx="1800000" cy="1800000"/>
          </a:xfrm>
          <a:prstGeom prst="ellipse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C76BA85D-0780-DF35-2E41-86D91FD1A1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9241" y="5826105"/>
            <a:ext cx="1800000" cy="1800000"/>
          </a:xfrm>
          <a:prstGeom prst="ellipse">
            <a:avLst/>
          </a:prstGeom>
        </p:spPr>
      </p:pic>
      <p:sp>
        <p:nvSpPr>
          <p:cNvPr id="18" name="모서리가 둥근 사각형 설명선 17"/>
          <p:cNvSpPr/>
          <p:nvPr/>
        </p:nvSpPr>
        <p:spPr>
          <a:xfrm>
            <a:off x="3609972" y="4002717"/>
            <a:ext cx="10086975" cy="1438072"/>
          </a:xfrm>
          <a:prstGeom prst="wedgeRoundRectCallout">
            <a:avLst>
              <a:gd name="adj1" fmla="val -52750"/>
              <a:gd name="adj2" fmla="val 18785"/>
              <a:gd name="adj3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8FE86C29-3156-41A0-4BDF-9C2AB6EFA86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" r="-756" b="23849"/>
          <a:stretch/>
        </p:blipFill>
        <p:spPr>
          <a:xfrm>
            <a:off x="1308841" y="3678557"/>
            <a:ext cx="1760400" cy="1800517"/>
          </a:xfrm>
          <a:prstGeom prst="ellipse">
            <a:avLst/>
          </a:prstGeom>
          <a:solidFill>
            <a:schemeClr val="bg1"/>
          </a:solidFill>
        </p:spPr>
      </p:pic>
      <p:sp>
        <p:nvSpPr>
          <p:cNvPr id="14" name="모서리가 둥근 직사각형 13"/>
          <p:cNvSpPr/>
          <p:nvPr/>
        </p:nvSpPr>
        <p:spPr>
          <a:xfrm>
            <a:off x="3609975" y="3986606"/>
            <a:ext cx="10086975" cy="143807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xmlns="" id="{4FDA8DB3-7995-F2E5-F4C3-8B58E4CD85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8841" y="7837176"/>
            <a:ext cx="1800000" cy="1800000"/>
          </a:xfrm>
          <a:prstGeom prst="ellipse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692360" y="4375191"/>
            <a:ext cx="98587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다른 부서의 연구원 분들과 현업에서의 경험을 나누며 이를 프로젝트 아이디어로 이어가는 과정 자체가 값진 과정이었던 것 같습니다</a:t>
            </a:r>
            <a:r>
              <a:rPr lang="en-US" altLang="ko-KR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.</a:t>
            </a:r>
            <a:endParaRPr lang="ko-KR" altLang="en-US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3609974" y="6200308"/>
            <a:ext cx="10086975" cy="124824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17" name="모서리가 둥근 사각형 설명선 16"/>
          <p:cNvSpPr/>
          <p:nvPr/>
        </p:nvSpPr>
        <p:spPr>
          <a:xfrm>
            <a:off x="3609975" y="6184197"/>
            <a:ext cx="10086975" cy="1264353"/>
          </a:xfrm>
          <a:prstGeom prst="wedgeRoundRectCallout">
            <a:avLst>
              <a:gd name="adj1" fmla="val -54071"/>
              <a:gd name="adj2" fmla="val -5246"/>
              <a:gd name="adj3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3609973" y="8028301"/>
            <a:ext cx="10086975" cy="143807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692360" y="6402939"/>
            <a:ext cx="97388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기획부터 개발까지 현업에서 필요로 했던 서비스를 팀원들과 함께 개발할 수 있어서 의미 있는 시간이었습니다</a:t>
            </a:r>
            <a:r>
              <a:rPr lang="en-US" altLang="ko-KR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.</a:t>
            </a:r>
            <a:endParaRPr lang="ko-KR" altLang="en-US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19" name="모서리가 둥근 사각형 설명선 18"/>
          <p:cNvSpPr/>
          <p:nvPr/>
        </p:nvSpPr>
        <p:spPr>
          <a:xfrm>
            <a:off x="3609975" y="8028301"/>
            <a:ext cx="10086975" cy="1438072"/>
          </a:xfrm>
          <a:prstGeom prst="wedgeRoundRectCallout">
            <a:avLst>
              <a:gd name="adj1" fmla="val -53411"/>
              <a:gd name="adj2" fmla="val 12162"/>
              <a:gd name="adj3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3609975" y="1886153"/>
            <a:ext cx="10086975" cy="143807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6" name="모서리가 둥근 사각형 설명선 5"/>
          <p:cNvSpPr/>
          <p:nvPr/>
        </p:nvSpPr>
        <p:spPr>
          <a:xfrm>
            <a:off x="3609975" y="1886153"/>
            <a:ext cx="10086975" cy="1438072"/>
          </a:xfrm>
          <a:prstGeom prst="wedgeRoundRectCallout">
            <a:avLst>
              <a:gd name="adj1" fmla="val -52561"/>
              <a:gd name="adj2" fmla="val -15657"/>
              <a:gd name="adj3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692360" y="2151241"/>
            <a:ext cx="98587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현업에 실제로 필요한 주제를 선정하여 프로젝트를 수행해서 </a:t>
            </a:r>
            <a:r>
              <a:rPr lang="ko-KR" altLang="en-US" dirty="0" err="1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재밌었습니다</a:t>
            </a:r>
            <a:r>
              <a:rPr lang="en-US" altLang="ko-KR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.</a:t>
            </a:r>
          </a:p>
          <a:p>
            <a:r>
              <a:rPr lang="ko-KR" altLang="en-US" dirty="0" err="1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생성형</a:t>
            </a:r>
            <a:r>
              <a:rPr lang="ko-KR" altLang="en-US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 </a:t>
            </a:r>
            <a:r>
              <a:rPr lang="en-US" altLang="ko-KR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AI </a:t>
            </a:r>
            <a:r>
              <a:rPr lang="ko-KR" altLang="en-US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기반의 프로젝트 경험은 처음이어서</a:t>
            </a:r>
            <a:r>
              <a:rPr lang="en-US" altLang="ko-KR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, </a:t>
            </a:r>
            <a:r>
              <a:rPr lang="ko-KR" altLang="en-US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효율적으로 프로그래밍하는데 많은 도움이 되었습니다</a:t>
            </a:r>
            <a:r>
              <a:rPr lang="en-US" altLang="ko-KR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692360" y="8414010"/>
            <a:ext cx="102141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실습 기반 과정의 데이터 처리 및 시각화 학습과</a:t>
            </a:r>
            <a:r>
              <a:rPr lang="en-US" altLang="ko-KR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, </a:t>
            </a:r>
            <a:r>
              <a:rPr lang="ko-KR" altLang="en-US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단기간이었지만 배운 내용을 기반으로 프로젝트를 진행할 수 있어 좋은 시간이었습니다</a:t>
            </a:r>
            <a:r>
              <a:rPr lang="en-US" altLang="ko-KR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.</a:t>
            </a:r>
            <a:endParaRPr lang="ko-KR" altLang="en-US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77282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500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-1"/>
            <a:ext cx="17556163" cy="9875838"/>
          </a:xfrm>
          <a:prstGeom prst="rect">
            <a:avLst/>
          </a:prstGeom>
          <a:solidFill>
            <a:srgbClr val="A50034"/>
          </a:solidFill>
          <a:ln>
            <a:solidFill>
              <a:srgbClr val="A500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8158" y="2528747"/>
            <a:ext cx="3884580" cy="388458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908709" y="4322522"/>
            <a:ext cx="141906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solidFill>
                  <a:schemeClr val="bg1"/>
                </a:solidFill>
                <a:latin typeface="S-Core Dream 7 ExtraBold" panose="020B0503030302020204" pitchFamily="34" charset="-127"/>
                <a:ea typeface="S-Core Dream 7 ExtraBold" panose="020B0503030302020204" pitchFamily="34" charset="-127"/>
              </a:rPr>
              <a:t>감사합니다 </a:t>
            </a:r>
            <a:r>
              <a:rPr lang="en-US" altLang="ko-KR" sz="5400" b="1" dirty="0">
                <a:solidFill>
                  <a:schemeClr val="bg1"/>
                </a:solidFill>
                <a:latin typeface="S-Core Dream 7 ExtraBold" panose="020B0503030302020204" pitchFamily="34" charset="-127"/>
                <a:ea typeface="S-Core Dream 7 ExtraBold" panose="020B0503030302020204" pitchFamily="34" charset="-127"/>
              </a:rPr>
              <a:t>!! </a:t>
            </a:r>
            <a:endParaRPr lang="ko-KR" altLang="en-US" sz="5400" b="1" dirty="0">
              <a:solidFill>
                <a:schemeClr val="bg1"/>
              </a:solidFill>
              <a:latin typeface="S-Core Dream 7 ExtraBold" panose="020B0503030302020204" pitchFamily="34" charset="-127"/>
              <a:ea typeface="S-Core Dream 7 ExtraBold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73793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8261" y="649796"/>
            <a:ext cx="4510135" cy="219456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92654" y="1373029"/>
            <a:ext cx="5253657" cy="132588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497049" y="2548260"/>
            <a:ext cx="11160121" cy="64366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indent="-914400">
              <a:lnSpc>
                <a:spcPct val="150000"/>
              </a:lnSpc>
              <a:buAutoNum type="arabicPeriod"/>
            </a:pPr>
            <a:r>
              <a:rPr lang="ko-KR" altLang="en-US" sz="4000" b="1" dirty="0">
                <a:solidFill>
                  <a:schemeClr val="bg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주제 및 결과 요약</a:t>
            </a:r>
            <a:endParaRPr lang="en-US" altLang="ko-KR" sz="4000" b="1" dirty="0">
              <a:solidFill>
                <a:schemeClr val="bg1"/>
              </a:solidFill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  <a:p>
            <a:pPr marL="914400" indent="-914400">
              <a:lnSpc>
                <a:spcPct val="150000"/>
              </a:lnSpc>
              <a:buAutoNum type="arabicPeriod"/>
            </a:pPr>
            <a:r>
              <a:rPr lang="ko-KR" altLang="en-US" sz="4000" b="1" dirty="0">
                <a:solidFill>
                  <a:schemeClr val="bg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요구사항 분석 및 시스템 명세</a:t>
            </a:r>
            <a:endParaRPr lang="en-US" altLang="ko-KR" sz="4000" b="1" dirty="0">
              <a:solidFill>
                <a:schemeClr val="bg1"/>
              </a:solidFill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  <a:p>
            <a:pPr marL="914400" indent="-914400">
              <a:lnSpc>
                <a:spcPct val="150000"/>
              </a:lnSpc>
              <a:buAutoNum type="arabicPeriod"/>
            </a:pPr>
            <a:r>
              <a:rPr lang="ko-KR" altLang="en-US" sz="4000" b="1" dirty="0">
                <a:solidFill>
                  <a:schemeClr val="bg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개발 목표 및 개발 결과</a:t>
            </a:r>
            <a:endParaRPr lang="en-US" altLang="ko-KR" sz="4000" b="1" dirty="0">
              <a:solidFill>
                <a:schemeClr val="bg1"/>
              </a:solidFill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  <a:p>
            <a:pPr marL="914400" indent="-914400">
              <a:lnSpc>
                <a:spcPct val="150000"/>
              </a:lnSpc>
              <a:buAutoNum type="arabicPeriod"/>
            </a:pPr>
            <a:r>
              <a:rPr lang="ko-KR" altLang="en-US" sz="4000" b="1" dirty="0">
                <a:solidFill>
                  <a:schemeClr val="bg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핵심 기술</a:t>
            </a:r>
            <a:endParaRPr lang="en-US" altLang="ko-KR" sz="4000" b="1" dirty="0">
              <a:solidFill>
                <a:schemeClr val="bg1"/>
              </a:solidFill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  <a:p>
            <a:pPr marL="914400" indent="-914400">
              <a:lnSpc>
                <a:spcPct val="150000"/>
              </a:lnSpc>
              <a:buAutoNum type="arabicPeriod"/>
            </a:pPr>
            <a:r>
              <a:rPr lang="ko-KR" altLang="en-US" sz="4000" b="1" dirty="0">
                <a:solidFill>
                  <a:schemeClr val="bg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결과 분석 및 기대 효과</a:t>
            </a:r>
            <a:endParaRPr lang="en-US" altLang="ko-KR" sz="4000" b="1" dirty="0">
              <a:solidFill>
                <a:schemeClr val="bg1"/>
              </a:solidFill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  <a:p>
            <a:pPr marL="914400" indent="-914400">
              <a:lnSpc>
                <a:spcPct val="150000"/>
              </a:lnSpc>
              <a:buAutoNum type="arabicPeriod"/>
            </a:pPr>
            <a:r>
              <a:rPr lang="ko-KR" altLang="en-US" sz="4000" b="1" dirty="0">
                <a:solidFill>
                  <a:schemeClr val="bg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향후 연구 과제</a:t>
            </a:r>
            <a:endParaRPr lang="en-US" altLang="ko-KR" sz="4000" b="1" dirty="0">
              <a:solidFill>
                <a:schemeClr val="bg1"/>
              </a:solidFill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  <a:p>
            <a:pPr marL="914400" indent="-914400">
              <a:lnSpc>
                <a:spcPct val="150000"/>
              </a:lnSpc>
              <a:buAutoNum type="arabicPeriod"/>
            </a:pPr>
            <a:r>
              <a:rPr lang="ko-KR" altLang="en-US" sz="4000" b="1" dirty="0">
                <a:solidFill>
                  <a:schemeClr val="bg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프로젝트 수행 후기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xmlns="" id="{480790DB-4005-30B5-B514-D82CF810289D}"/>
              </a:ext>
            </a:extLst>
          </p:cNvPr>
          <p:cNvSpPr/>
          <p:nvPr/>
        </p:nvSpPr>
        <p:spPr>
          <a:xfrm>
            <a:off x="599690" y="3320972"/>
            <a:ext cx="13835839" cy="1868545"/>
          </a:xfrm>
          <a:prstGeom prst="roundRect">
            <a:avLst>
              <a:gd name="adj" fmla="val 13888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kumimoji="1" lang="en-US" altLang="ko-KR" sz="2800" dirty="0">
              <a:solidFill>
                <a:schemeClr val="tx1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44862" y="238662"/>
            <a:ext cx="141906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chemeClr val="bg1"/>
                </a:solidFill>
                <a:latin typeface="S-Core Dream 7 ExtraBold" panose="020B0503030302020204" pitchFamily="34" charset="-127"/>
                <a:ea typeface="S-Core Dream 7 ExtraBold" panose="020B0503030302020204" pitchFamily="34" charset="-127"/>
              </a:rPr>
              <a:t>1. </a:t>
            </a:r>
            <a:r>
              <a:rPr lang="ko-KR" altLang="en-US" sz="5400" b="1" dirty="0">
                <a:solidFill>
                  <a:schemeClr val="bg1"/>
                </a:solidFill>
                <a:latin typeface="S-Core Dream 7 ExtraBold" panose="020B0503030302020204" pitchFamily="34" charset="-127"/>
                <a:ea typeface="S-Core Dream 7 ExtraBold" panose="020B0503030302020204" pitchFamily="34" charset="-127"/>
              </a:rPr>
              <a:t>주제 및 결과 요약</a:t>
            </a: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xmlns="" id="{A02286C3-3B37-5E4B-1F7F-6A987F73D1DF}"/>
              </a:ext>
            </a:extLst>
          </p:cNvPr>
          <p:cNvSpPr/>
          <p:nvPr/>
        </p:nvSpPr>
        <p:spPr>
          <a:xfrm>
            <a:off x="599690" y="6998861"/>
            <a:ext cx="13835839" cy="1931383"/>
          </a:xfrm>
          <a:prstGeom prst="roundRect">
            <a:avLst>
              <a:gd name="adj" fmla="val 17378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kumimoji="1" lang="en-US" altLang="ko-KR" sz="2800" dirty="0">
              <a:solidFill>
                <a:schemeClr val="tx1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xmlns="" id="{74112DA7-DC76-B18B-936B-F9F7388E4A0C}"/>
              </a:ext>
            </a:extLst>
          </p:cNvPr>
          <p:cNvSpPr/>
          <p:nvPr/>
        </p:nvSpPr>
        <p:spPr>
          <a:xfrm>
            <a:off x="634154" y="2332739"/>
            <a:ext cx="2918299" cy="778213"/>
          </a:xfrm>
          <a:prstGeom prst="round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200" b="1" dirty="0">
                <a:solidFill>
                  <a:schemeClr val="tx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프로젝트 주제</a:t>
            </a: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xmlns="" id="{9765D9C8-1054-401C-6D4A-0B0486EF323F}"/>
              </a:ext>
            </a:extLst>
          </p:cNvPr>
          <p:cNvSpPr/>
          <p:nvPr/>
        </p:nvSpPr>
        <p:spPr>
          <a:xfrm>
            <a:off x="634154" y="6010628"/>
            <a:ext cx="2918299" cy="778213"/>
          </a:xfrm>
          <a:prstGeom prst="round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200" b="1" dirty="0">
                <a:solidFill>
                  <a:schemeClr val="tx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프로젝트 배경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187533" y="3565765"/>
            <a:ext cx="12153713" cy="1964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28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설계 문서에 대한 이해도가 낮은 사람도</a:t>
            </a:r>
            <a:r>
              <a:rPr kumimoji="1" lang="en-US" altLang="ko-KR" sz="28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 </a:t>
            </a:r>
            <a:r>
              <a:rPr kumimoji="1" lang="ko-KR" altLang="en-US" sz="28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쉽게 문서의 구조를 이해할 수 있도록</a:t>
            </a:r>
            <a:r>
              <a:rPr kumimoji="1" lang="en-US" altLang="ko-KR" sz="28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/>
            </a:r>
            <a:br>
              <a:rPr kumimoji="1" lang="en-US" altLang="ko-KR" sz="28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</a:br>
            <a:r>
              <a:rPr kumimoji="1" lang="en-US" altLang="ko-KR" sz="2800" b="1" dirty="0">
                <a:latin typeface="S-Core Dream 8 Heavy" panose="020B0503030302020204" pitchFamily="34" charset="-127"/>
                <a:ea typeface="S-Core Dream 8 Heavy" panose="020B0503030302020204" pitchFamily="34" charset="-127"/>
              </a:rPr>
              <a:t>“</a:t>
            </a:r>
            <a:r>
              <a:rPr kumimoji="1" lang="ko-KR" altLang="en-US" sz="2800" b="1" dirty="0">
                <a:latin typeface="S-Core Dream 8 Heavy" panose="020B0503030302020204" pitchFamily="34" charset="-127"/>
                <a:ea typeface="S-Core Dream 8 Heavy" panose="020B0503030302020204" pitchFamily="34" charset="-127"/>
              </a:rPr>
              <a:t>목차</a:t>
            </a:r>
            <a:r>
              <a:rPr kumimoji="1" lang="en-US" altLang="ko-KR" sz="2800" b="1" dirty="0">
                <a:latin typeface="S-Core Dream 8 Heavy" panose="020B0503030302020204" pitchFamily="34" charset="-127"/>
                <a:ea typeface="S-Core Dream 8 Heavy" panose="020B0503030302020204" pitchFamily="34" charset="-127"/>
              </a:rPr>
              <a:t> </a:t>
            </a:r>
            <a:r>
              <a:rPr kumimoji="1" lang="ko-KR" altLang="en-US" sz="2800" b="1" dirty="0">
                <a:latin typeface="S-Core Dream 8 Heavy" panose="020B0503030302020204" pitchFamily="34" charset="-127"/>
                <a:ea typeface="S-Core Dream 8 Heavy" panose="020B0503030302020204" pitchFamily="34" charset="-127"/>
              </a:rPr>
              <a:t>기반</a:t>
            </a:r>
            <a:r>
              <a:rPr kumimoji="1" lang="en-US" altLang="ko-KR" sz="2800" b="1" dirty="0">
                <a:latin typeface="S-Core Dream 8 Heavy" panose="020B0503030302020204" pitchFamily="34" charset="-127"/>
                <a:ea typeface="S-Core Dream 8 Heavy" panose="020B0503030302020204" pitchFamily="34" charset="-127"/>
              </a:rPr>
              <a:t>”</a:t>
            </a:r>
            <a:r>
              <a:rPr kumimoji="1" lang="ko-KR" altLang="en-US" sz="2800" b="1" dirty="0" err="1">
                <a:latin typeface="S-Core Dream 8 Heavy" panose="020B0503030302020204" pitchFamily="34" charset="-127"/>
                <a:ea typeface="S-Core Dream 8 Heavy" panose="020B0503030302020204" pitchFamily="34" charset="-127"/>
              </a:rPr>
              <a:t>으로</a:t>
            </a:r>
            <a:r>
              <a:rPr kumimoji="1" lang="ko-KR" altLang="en-US" sz="2800" b="1" dirty="0">
                <a:latin typeface="S-Core Dream 8 Heavy" panose="020B0503030302020204" pitchFamily="34" charset="-127"/>
                <a:ea typeface="S-Core Dream 8 Heavy" panose="020B0503030302020204" pitchFamily="34" charset="-127"/>
              </a:rPr>
              <a:t> 문서 탐색을 도와주는 서비스</a:t>
            </a:r>
            <a:endParaRPr kumimoji="1" lang="en-US" altLang="ko-KR" sz="2800" b="1" dirty="0">
              <a:latin typeface="S-Core Dream 8 Heavy" panose="020B0503030302020204" pitchFamily="34" charset="-127"/>
              <a:ea typeface="S-Core Dream 8 Heavy" panose="020B0503030302020204" pitchFamily="34" charset="-127"/>
            </a:endParaRPr>
          </a:p>
          <a:p>
            <a:pPr>
              <a:lnSpc>
                <a:spcPct val="150000"/>
              </a:lnSpc>
            </a:pPr>
            <a:endParaRPr lang="ko-KR" altLang="en-US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32BCEB9E-79E9-0B49-C120-8EB294C0DEB9}"/>
              </a:ext>
            </a:extLst>
          </p:cNvPr>
          <p:cNvSpPr txBox="1"/>
          <p:nvPr/>
        </p:nvSpPr>
        <p:spPr>
          <a:xfrm>
            <a:off x="1271267" y="7235059"/>
            <a:ext cx="9828332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방대한 설계 문서를 이해하는데 겪는 어려움 해소</a:t>
            </a:r>
            <a:endParaRPr lang="en-US" altLang="ko-KR" sz="2800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문서 관련 담당자와 히스토리를 찾느라 쏟는 시간을 줄이기</a:t>
            </a:r>
            <a:endParaRPr kumimoji="1" lang="en-US" altLang="ko-KR" sz="2800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89041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4DD20D79-655D-434A-4B4A-582227FB02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xmlns="" id="{7A99F9B4-8252-F93D-4CF6-08EA27CD2DC2}"/>
              </a:ext>
            </a:extLst>
          </p:cNvPr>
          <p:cNvSpPr/>
          <p:nvPr/>
        </p:nvSpPr>
        <p:spPr>
          <a:xfrm>
            <a:off x="9059879" y="1721922"/>
            <a:ext cx="8218537" cy="7697735"/>
          </a:xfrm>
          <a:prstGeom prst="roundRect">
            <a:avLst>
              <a:gd name="adj" fmla="val 4782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868661FF-7217-69D2-49C2-FDE9082AADE4}"/>
              </a:ext>
            </a:extLst>
          </p:cNvPr>
          <p:cNvSpPr txBox="1"/>
          <p:nvPr/>
        </p:nvSpPr>
        <p:spPr>
          <a:xfrm>
            <a:off x="244862" y="238662"/>
            <a:ext cx="141906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sz="5400" b="1">
                <a:solidFill>
                  <a:schemeClr val="bg1"/>
                </a:solidFill>
                <a:latin typeface="S-Core Dream 7 ExtraBold" panose="020B0503030302020204" pitchFamily="34" charset="-127"/>
                <a:ea typeface="S-Core Dream 7 ExtraBold" panose="020B0503030302020204" pitchFamily="34" charset="-127"/>
              </a:defRPr>
            </a:lvl1pPr>
          </a:lstStyle>
          <a:p>
            <a:r>
              <a:rPr lang="en-US" altLang="ko-KR" dirty="0"/>
              <a:t>1. </a:t>
            </a:r>
            <a:r>
              <a:rPr lang="ko-KR" altLang="en-US" dirty="0"/>
              <a:t>주제 및 결과 요약</a:t>
            </a: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xmlns="" id="{CED26EEC-155A-B010-3ACE-A97F29D03FC0}"/>
              </a:ext>
            </a:extLst>
          </p:cNvPr>
          <p:cNvSpPr/>
          <p:nvPr/>
        </p:nvSpPr>
        <p:spPr>
          <a:xfrm>
            <a:off x="8778081" y="-1054678"/>
            <a:ext cx="2918298" cy="778213"/>
          </a:xfrm>
          <a:prstGeom prst="round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200" b="1" dirty="0">
                <a:solidFill>
                  <a:schemeClr val="tx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프로젝트 결과</a:t>
            </a: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xmlns="" id="{A75E3C49-95F4-99CD-B287-BEF13BB734C3}"/>
              </a:ext>
            </a:extLst>
          </p:cNvPr>
          <p:cNvSpPr/>
          <p:nvPr/>
        </p:nvSpPr>
        <p:spPr>
          <a:xfrm>
            <a:off x="277747" y="1721922"/>
            <a:ext cx="8218537" cy="7697735"/>
          </a:xfrm>
          <a:prstGeom prst="roundRect">
            <a:avLst>
              <a:gd name="adj" fmla="val 5943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xmlns="" id="{3373B162-E466-1E7B-1122-DB454A9774A0}"/>
              </a:ext>
            </a:extLst>
          </p:cNvPr>
          <p:cNvSpPr/>
          <p:nvPr/>
        </p:nvSpPr>
        <p:spPr>
          <a:xfrm>
            <a:off x="5538996" y="-1054678"/>
            <a:ext cx="2918299" cy="778213"/>
          </a:xfrm>
          <a:prstGeom prst="round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200" b="1" dirty="0">
                <a:solidFill>
                  <a:schemeClr val="tx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프로젝트 구성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xmlns="" id="{369F7425-3249-26A8-C3D2-81A442B3FBC3}"/>
              </a:ext>
            </a:extLst>
          </p:cNvPr>
          <p:cNvGrpSpPr/>
          <p:nvPr/>
        </p:nvGrpSpPr>
        <p:grpSpPr>
          <a:xfrm>
            <a:off x="9368010" y="2877378"/>
            <a:ext cx="4500000" cy="2755477"/>
            <a:chOff x="9327623" y="2850479"/>
            <a:chExt cx="4500000" cy="2755477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xmlns="" id="{FD31474E-F425-8AEB-85DE-553F0E105D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327623" y="2850479"/>
              <a:ext cx="4500000" cy="225000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xmlns="" id="{3943140B-CC30-B216-0D38-6772CFEA01AD}"/>
                </a:ext>
              </a:extLst>
            </p:cNvPr>
            <p:cNvSpPr txBox="1"/>
            <p:nvPr/>
          </p:nvSpPr>
          <p:spPr>
            <a:xfrm>
              <a:off x="10118477" y="5205846"/>
              <a:ext cx="29182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2000" dirty="0"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키워드 챗봇 </a:t>
              </a:r>
              <a:r>
                <a:rPr kumimoji="1" lang="en-US" altLang="ko-KR" sz="2000" dirty="0"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&amp; </a:t>
              </a:r>
              <a:r>
                <a:rPr kumimoji="1" lang="ko-KR" altLang="en-US" sz="2000" dirty="0"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문서 뷰어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xmlns="" id="{7F8C69AE-1C13-991F-3756-EFCAA019ACC7}"/>
              </a:ext>
            </a:extLst>
          </p:cNvPr>
          <p:cNvGrpSpPr/>
          <p:nvPr/>
        </p:nvGrpSpPr>
        <p:grpSpPr>
          <a:xfrm>
            <a:off x="9336972" y="6131344"/>
            <a:ext cx="4500000" cy="2748445"/>
            <a:chOff x="9327623" y="6493594"/>
            <a:chExt cx="4500000" cy="2748445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xmlns="" id="{F5BE94C7-2360-9E42-A44D-624CB4D07A1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327623" y="6493594"/>
              <a:ext cx="4500000" cy="2242968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xmlns="" id="{9BAC5428-FE19-2BEA-8F0C-2FE85DB11C99}"/>
                </a:ext>
              </a:extLst>
            </p:cNvPr>
            <p:cNvSpPr txBox="1"/>
            <p:nvPr/>
          </p:nvSpPr>
          <p:spPr>
            <a:xfrm>
              <a:off x="10410987" y="8841929"/>
              <a:ext cx="233326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2000" dirty="0"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키워드 시각화 트리</a:t>
              </a: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xmlns="" id="{C9B1939C-46DB-F10F-B22F-09BB610224D3}"/>
              </a:ext>
            </a:extLst>
          </p:cNvPr>
          <p:cNvGrpSpPr/>
          <p:nvPr/>
        </p:nvGrpSpPr>
        <p:grpSpPr>
          <a:xfrm>
            <a:off x="14114064" y="2897856"/>
            <a:ext cx="2918297" cy="5948830"/>
            <a:chOff x="14435529" y="2850479"/>
            <a:chExt cx="2918297" cy="5948830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xmlns="" id="{BBF995D3-9650-A3A8-C7B3-2B1C82F8967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435529" y="2850479"/>
              <a:ext cx="2918297" cy="552476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xmlns="" id="{BA60553D-505A-1224-58A5-BA00182E6804}"/>
                </a:ext>
              </a:extLst>
            </p:cNvPr>
            <p:cNvSpPr txBox="1"/>
            <p:nvPr/>
          </p:nvSpPr>
          <p:spPr>
            <a:xfrm>
              <a:off x="14762124" y="8399199"/>
              <a:ext cx="226510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2000" dirty="0"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담당자 </a:t>
              </a:r>
              <a:r>
                <a:rPr kumimoji="1" lang="en-US" altLang="ko-KR" sz="2000" dirty="0"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&amp;</a:t>
              </a:r>
              <a:r>
                <a:rPr kumimoji="1" lang="ko-KR" altLang="en-US" sz="2000" dirty="0"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이슈 확인</a:t>
              </a:r>
            </a:p>
          </p:txBody>
        </p:sp>
      </p:grpSp>
      <p:pic>
        <p:nvPicPr>
          <p:cNvPr id="25" name="그림 24">
            <a:extLst>
              <a:ext uri="{FF2B5EF4-FFF2-40B4-BE49-F238E27FC236}">
                <a16:creationId xmlns:a16="http://schemas.microsoft.com/office/drawing/2014/main" xmlns="" id="{59EE99FB-FC71-04D1-8A4E-53A7E7A5E4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5954" y="3498504"/>
            <a:ext cx="1800000" cy="180000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xmlns="" id="{D84EF657-3C36-2A79-F739-A937D552E98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42255" y="3498504"/>
            <a:ext cx="1800000" cy="1800000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xmlns="" id="{719FBCD4-6A7E-F794-4FE0-C21FCE6E15D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42255" y="6708466"/>
            <a:ext cx="1800000" cy="1800000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xmlns="" id="{C59DC36A-8272-269E-B87D-8D8D5D7453A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6026" y="6708466"/>
            <a:ext cx="3615063" cy="1800000"/>
          </a:xfrm>
          <a:prstGeom prst="rect">
            <a:avLst/>
          </a:prstGeom>
        </p:spPr>
      </p:pic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xmlns="" id="{30C3BA0F-2ADC-951C-7A7F-A6ECE6777B3A}"/>
              </a:ext>
            </a:extLst>
          </p:cNvPr>
          <p:cNvCxnSpPr/>
          <p:nvPr/>
        </p:nvCxnSpPr>
        <p:spPr>
          <a:xfrm>
            <a:off x="2807580" y="4398504"/>
            <a:ext cx="916673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xmlns="" id="{9FF5F9FF-7725-5C9C-976E-5AE859308B84}"/>
              </a:ext>
            </a:extLst>
          </p:cNvPr>
          <p:cNvCxnSpPr/>
          <p:nvPr/>
        </p:nvCxnSpPr>
        <p:spPr>
          <a:xfrm>
            <a:off x="5050037" y="4390993"/>
            <a:ext cx="916673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xmlns="" id="{2C97BBEF-68EF-D9AF-DB5F-93765069CB49}"/>
              </a:ext>
            </a:extLst>
          </p:cNvPr>
          <p:cNvCxnSpPr>
            <a:cxnSpLocks/>
            <a:stCxn id="27" idx="2"/>
          </p:cNvCxnSpPr>
          <p:nvPr/>
        </p:nvCxnSpPr>
        <p:spPr>
          <a:xfrm>
            <a:off x="7042255" y="5298504"/>
            <a:ext cx="0" cy="1409962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xmlns="" id="{058BC75C-90C7-FE28-ACFC-30EEAE5861CA}"/>
              </a:ext>
            </a:extLst>
          </p:cNvPr>
          <p:cNvCxnSpPr>
            <a:cxnSpLocks/>
          </p:cNvCxnSpPr>
          <p:nvPr/>
        </p:nvCxnSpPr>
        <p:spPr>
          <a:xfrm flipH="1">
            <a:off x="4595637" y="7610923"/>
            <a:ext cx="1371073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DAD010CF-9E71-EC51-37E8-5F76588B6DB0}"/>
              </a:ext>
            </a:extLst>
          </p:cNvPr>
          <p:cNvSpPr txBox="1"/>
          <p:nvPr/>
        </p:nvSpPr>
        <p:spPr>
          <a:xfrm>
            <a:off x="1326443" y="5269487"/>
            <a:ext cx="702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User</a:t>
            </a:r>
            <a:endParaRPr kumimoji="1" lang="ko-KR" altLang="en-US" b="1" dirty="0"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xmlns="" id="{41CA4240-532A-6A37-E467-B2F01C5056D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63199" y="3857919"/>
            <a:ext cx="1080000" cy="1080000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20D676FA-8BBA-2C3E-40CB-EE3CFC0B8969}"/>
              </a:ext>
            </a:extLst>
          </p:cNvPr>
          <p:cNvSpPr txBox="1"/>
          <p:nvPr/>
        </p:nvSpPr>
        <p:spPr>
          <a:xfrm>
            <a:off x="5327769" y="5787528"/>
            <a:ext cx="16706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Save to Server</a:t>
            </a:r>
            <a:endParaRPr kumimoji="1" lang="ko-KR" altLang="en-US" sz="1600" b="1" dirty="0"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xmlns="" id="{2555744E-91CB-DB83-1541-923BE529766A}"/>
              </a:ext>
            </a:extLst>
          </p:cNvPr>
          <p:cNvSpPr txBox="1"/>
          <p:nvPr/>
        </p:nvSpPr>
        <p:spPr>
          <a:xfrm>
            <a:off x="4543740" y="7110019"/>
            <a:ext cx="16065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Get Keywords</a:t>
            </a:r>
            <a:endParaRPr kumimoji="1" lang="ko-KR" altLang="en-US" sz="1600" b="1" dirty="0"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xmlns="" id="{90AA6FE1-1CA0-EA6F-C1FC-C88C415F99B8}"/>
              </a:ext>
            </a:extLst>
          </p:cNvPr>
          <p:cNvSpPr txBox="1"/>
          <p:nvPr/>
        </p:nvSpPr>
        <p:spPr>
          <a:xfrm>
            <a:off x="4605351" y="3896671"/>
            <a:ext cx="15167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Process Data</a:t>
            </a:r>
            <a:endParaRPr kumimoji="1" lang="ko-KR" altLang="en-US" sz="1600" b="1" dirty="0"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xmlns="" id="{410D3AC1-D1BD-2608-4747-E4B49CD65B59}"/>
              </a:ext>
            </a:extLst>
          </p:cNvPr>
          <p:cNvSpPr txBox="1"/>
          <p:nvPr/>
        </p:nvSpPr>
        <p:spPr>
          <a:xfrm>
            <a:off x="2553557" y="3896671"/>
            <a:ext cx="12827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Upload File</a:t>
            </a:r>
            <a:endParaRPr kumimoji="1" lang="ko-KR" altLang="en-US" sz="1600" b="1" dirty="0"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05888E55-84EF-604D-3E8C-875F3C5B5ACD}"/>
              </a:ext>
            </a:extLst>
          </p:cNvPr>
          <p:cNvSpPr txBox="1"/>
          <p:nvPr/>
        </p:nvSpPr>
        <p:spPr>
          <a:xfrm>
            <a:off x="3207846" y="2087938"/>
            <a:ext cx="23583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800" b="1" dirty="0">
                <a:latin typeface="S-Core Dream 8 Heavy" panose="020B0503030302020204" pitchFamily="34" charset="-127"/>
                <a:ea typeface="S-Core Dream 8 Heavy" panose="020B0503030302020204" pitchFamily="34" charset="-127"/>
              </a:rPr>
              <a:t>프로젝트 구성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7C842D18-3787-DD1F-5614-DA3D92F0F09B}"/>
              </a:ext>
            </a:extLst>
          </p:cNvPr>
          <p:cNvSpPr txBox="1"/>
          <p:nvPr/>
        </p:nvSpPr>
        <p:spPr>
          <a:xfrm>
            <a:off x="11989978" y="2048279"/>
            <a:ext cx="23583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800" b="1" dirty="0">
                <a:latin typeface="S-Core Dream 8 Heavy" panose="020B0503030302020204" pitchFamily="34" charset="-127"/>
                <a:ea typeface="S-Core Dream 8 Heavy" panose="020B0503030302020204" pitchFamily="34" charset="-127"/>
              </a:rPr>
              <a:t>프로젝트 결과</a:t>
            </a:r>
          </a:p>
        </p:txBody>
      </p:sp>
    </p:spTree>
    <p:extLst>
      <p:ext uri="{BB962C8B-B14F-4D97-AF65-F5344CB8AC3E}">
        <p14:creationId xmlns:p14="http://schemas.microsoft.com/office/powerpoint/2010/main" val="2490291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4862" y="238662"/>
            <a:ext cx="141906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sz="5400" b="1">
                <a:solidFill>
                  <a:schemeClr val="bg1"/>
                </a:solidFill>
                <a:latin typeface="S-Core Dream 7 ExtraBold" panose="020B0503030302020204" pitchFamily="34" charset="-127"/>
                <a:ea typeface="S-Core Dream 7 ExtraBold" panose="020B0503030302020204" pitchFamily="34" charset="-127"/>
              </a:defRPr>
            </a:lvl1pPr>
          </a:lstStyle>
          <a:p>
            <a:r>
              <a:rPr lang="en-US" altLang="ko-KR" dirty="0"/>
              <a:t>2. </a:t>
            </a:r>
            <a:r>
              <a:rPr lang="ko-KR" altLang="en-US" dirty="0"/>
              <a:t>요구사항 분석 및 시스템 명세</a:t>
            </a:r>
          </a:p>
        </p:txBody>
      </p:sp>
      <p:sp>
        <p:nvSpPr>
          <p:cNvPr id="20" name="오른쪽 화살표 19"/>
          <p:cNvSpPr/>
          <p:nvPr/>
        </p:nvSpPr>
        <p:spPr>
          <a:xfrm>
            <a:off x="8585010" y="2303535"/>
            <a:ext cx="873456" cy="42236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xmlns="" id="{88EDE3CB-70CB-BE8B-CAE5-88B66C926C5D}"/>
              </a:ext>
            </a:extLst>
          </p:cNvPr>
          <p:cNvSpPr/>
          <p:nvPr/>
        </p:nvSpPr>
        <p:spPr>
          <a:xfrm>
            <a:off x="1624087" y="3220799"/>
            <a:ext cx="6277966" cy="1316098"/>
          </a:xfrm>
          <a:prstGeom prst="roundRect">
            <a:avLst>
              <a:gd name="adj" fmla="val 16488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목차 키워드 추출</a:t>
            </a:r>
            <a:r>
              <a:rPr lang="ko-KR" altLang="en-US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을 통해</a:t>
            </a:r>
            <a:endParaRPr lang="en-US" altLang="ko-KR" dirty="0">
              <a:solidFill>
                <a:schemeClr val="tx1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목차 구조 파악 및 관련 정보를 제공</a:t>
            </a:r>
            <a:r>
              <a:rPr lang="ko-KR" altLang="en-US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해야 함</a:t>
            </a:r>
            <a:endParaRPr lang="en-US" altLang="ko-KR" dirty="0">
              <a:solidFill>
                <a:schemeClr val="tx1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xmlns="" id="{21035C27-60C8-944D-7562-C145E35FCCEC}"/>
              </a:ext>
            </a:extLst>
          </p:cNvPr>
          <p:cNvSpPr/>
          <p:nvPr/>
        </p:nvSpPr>
        <p:spPr>
          <a:xfrm>
            <a:off x="1624087" y="5287161"/>
            <a:ext cx="6277966" cy="1316098"/>
          </a:xfrm>
          <a:prstGeom prst="roundRect">
            <a:avLst>
              <a:gd name="adj" fmla="val 18502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추출된 목차 키워드</a:t>
            </a:r>
            <a:r>
              <a:rPr lang="ko-KR" altLang="en-US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들을 사용자가 </a:t>
            </a:r>
            <a:endParaRPr lang="en-US" altLang="ko-KR" dirty="0">
              <a:solidFill>
                <a:schemeClr val="tx1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한 눈에 파악할 수 있도록 제공</a:t>
            </a:r>
            <a:r>
              <a:rPr lang="ko-KR" altLang="en-US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해야 함</a:t>
            </a:r>
            <a:endParaRPr lang="en-US" altLang="ko-KR" dirty="0">
              <a:solidFill>
                <a:schemeClr val="tx1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xmlns="" id="{548A9F77-535C-2FA1-D2A7-07B068C0B750}"/>
              </a:ext>
            </a:extLst>
          </p:cNvPr>
          <p:cNvSpPr/>
          <p:nvPr/>
        </p:nvSpPr>
        <p:spPr>
          <a:xfrm>
            <a:off x="1624087" y="7368979"/>
            <a:ext cx="6277966" cy="1316098"/>
          </a:xfrm>
          <a:prstGeom prst="roundRect">
            <a:avLst>
              <a:gd name="adj" fmla="val 16488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사용자가 </a:t>
            </a:r>
            <a:r>
              <a:rPr lang="ko-KR" altLang="en-US" b="1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키워드를 선택 시</a:t>
            </a:r>
            <a:r>
              <a:rPr lang="en-US" altLang="ko-KR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문서에서 해당 </a:t>
            </a:r>
            <a:r>
              <a:rPr lang="ko-KR" altLang="en-US" b="1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키워드를 탐색하여 </a:t>
            </a:r>
            <a:r>
              <a:rPr lang="en-US" altLang="ko-KR" b="1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UI </a:t>
            </a:r>
            <a:r>
              <a:rPr lang="ko-KR" altLang="en-US" b="1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요소를 추가</a:t>
            </a:r>
            <a:r>
              <a:rPr lang="ko-KR" altLang="en-US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해야 함</a:t>
            </a:r>
            <a:endParaRPr lang="en-US" altLang="ko-KR" dirty="0">
              <a:solidFill>
                <a:schemeClr val="tx1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xmlns="" id="{65774E24-6848-00CB-C8F6-C6C5F6672AFE}"/>
              </a:ext>
            </a:extLst>
          </p:cNvPr>
          <p:cNvSpPr/>
          <p:nvPr/>
        </p:nvSpPr>
        <p:spPr>
          <a:xfrm>
            <a:off x="9842312" y="3107676"/>
            <a:ext cx="6876193" cy="1593563"/>
          </a:xfrm>
          <a:prstGeom prst="roundRect">
            <a:avLst>
              <a:gd name="adj" fmla="val 11634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텍스트 추출 후 목차 </a:t>
            </a:r>
            <a:r>
              <a:rPr lang="en-US" altLang="ko-KR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(TOC, “Contents”) </a:t>
            </a:r>
            <a:r>
              <a:rPr lang="ko-KR" altLang="en-US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항목 인식</a:t>
            </a:r>
            <a:r>
              <a:rPr lang="en-US" altLang="ko-KR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키워드 추출</a:t>
            </a:r>
            <a:endParaRPr lang="en-US" altLang="ko-KR" dirty="0">
              <a:solidFill>
                <a:schemeClr val="tx1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Rule-based Parsing </a:t>
            </a:r>
            <a:r>
              <a:rPr lang="ko-KR" altLang="en-US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알고리즘 적용 </a:t>
            </a:r>
            <a:r>
              <a:rPr lang="ko-KR" altLang="en-US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및 </a:t>
            </a:r>
            <a:r>
              <a:rPr lang="en-US" altLang="ko-KR" dirty="0" err="1" smtClean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PyMuPDF</a:t>
            </a:r>
            <a:r>
              <a:rPr lang="en-US" altLang="ko-KR" dirty="0" smtClean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연동</a:t>
            </a:r>
            <a:endParaRPr lang="en-US" altLang="ko-KR" dirty="0">
              <a:solidFill>
                <a:schemeClr val="tx1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관련 담당자</a:t>
            </a:r>
            <a:r>
              <a:rPr lang="en-US" altLang="ko-KR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이슈 정보 </a:t>
            </a:r>
            <a:r>
              <a:rPr lang="en-US" altLang="ko-KR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Mock </a:t>
            </a:r>
            <a:r>
              <a:rPr lang="ko-KR" altLang="en-US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데이터 제공</a:t>
            </a:r>
            <a:endParaRPr lang="en-US" altLang="ko-KR" dirty="0">
              <a:solidFill>
                <a:schemeClr val="tx1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xmlns="" id="{228F1B3A-79CD-60DA-7D35-8B760CE22AA3}"/>
              </a:ext>
            </a:extLst>
          </p:cNvPr>
          <p:cNvSpPr/>
          <p:nvPr/>
        </p:nvSpPr>
        <p:spPr>
          <a:xfrm>
            <a:off x="9842311" y="5148090"/>
            <a:ext cx="6876193" cy="1593563"/>
          </a:xfrm>
          <a:prstGeom prst="roundRect">
            <a:avLst>
              <a:gd name="adj" fmla="val 11633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React-d3-tree </a:t>
            </a:r>
            <a:r>
              <a:rPr lang="ko-KR" altLang="en-US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라이브러리를 </a:t>
            </a:r>
            <a:r>
              <a:rPr lang="ko-KR" altLang="en-US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이용해 </a:t>
            </a:r>
            <a:r>
              <a:rPr lang="en-US" altLang="ko-KR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/>
            </a:r>
            <a:br>
              <a:rPr lang="en-US" altLang="ko-KR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</a:br>
            <a:r>
              <a:rPr lang="ko-KR" altLang="en-US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트리 </a:t>
            </a:r>
            <a:r>
              <a:rPr lang="ko-KR" altLang="en-US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뷰</a:t>
            </a:r>
            <a:r>
              <a:rPr lang="en-US" altLang="ko-KR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(Tree View) </a:t>
            </a:r>
            <a:r>
              <a:rPr lang="ko-KR" altLang="en-US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형태로 문서 구조를 표현</a:t>
            </a:r>
            <a:endParaRPr lang="en-US" altLang="ko-KR" dirty="0">
              <a:solidFill>
                <a:schemeClr val="tx1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계층적 목차를 챗봇 기반 탐색 인터페이스로 시각화</a:t>
            </a:r>
            <a:endParaRPr lang="en-US" altLang="ko-KR" dirty="0">
              <a:solidFill>
                <a:schemeClr val="tx1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xmlns="" id="{474FB983-52A9-87C3-0622-BF7988A748E5}"/>
              </a:ext>
            </a:extLst>
          </p:cNvPr>
          <p:cNvSpPr/>
          <p:nvPr/>
        </p:nvSpPr>
        <p:spPr>
          <a:xfrm>
            <a:off x="9842311" y="7230246"/>
            <a:ext cx="6876193" cy="1593563"/>
          </a:xfrm>
          <a:prstGeom prst="roundRect">
            <a:avLst>
              <a:gd name="adj" fmla="val 12465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React-pdf </a:t>
            </a:r>
            <a:r>
              <a:rPr lang="ko-KR" altLang="en-US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라이브러리로</a:t>
            </a:r>
            <a:r>
              <a:rPr lang="en-US" altLang="ko-KR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모든 텍스트 레이어 내 키워드 탐색</a:t>
            </a:r>
            <a:endParaRPr lang="en-US" altLang="ko-KR" dirty="0">
              <a:solidFill>
                <a:schemeClr val="tx1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모든 페이지 동시 검색해 각 레이어에서 </a:t>
            </a:r>
            <a:r>
              <a:rPr lang="en-US" altLang="ko-KR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TreeWalker</a:t>
            </a:r>
            <a:r>
              <a:rPr lang="ko-KR" altLang="en-US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를 사용해 모든 텍스트 노드를 찾아 검색어와 일치하는지 확인</a:t>
            </a:r>
            <a:endParaRPr lang="en-US" altLang="ko-KR" dirty="0">
              <a:solidFill>
                <a:schemeClr val="tx1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xmlns="" id="{5C2DD0FD-CF4D-96B3-27E0-136D6971E27D}"/>
              </a:ext>
            </a:extLst>
          </p:cNvPr>
          <p:cNvSpPr/>
          <p:nvPr/>
        </p:nvSpPr>
        <p:spPr>
          <a:xfrm>
            <a:off x="3303920" y="1947683"/>
            <a:ext cx="2918299" cy="778213"/>
          </a:xfrm>
          <a:prstGeom prst="round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200" b="1" dirty="0">
                <a:solidFill>
                  <a:schemeClr val="tx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요구사항 분석</a:t>
            </a: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xmlns="" id="{18CA7DA2-21AC-E0AE-A82E-E63AF23F3ED4}"/>
              </a:ext>
            </a:extLst>
          </p:cNvPr>
          <p:cNvSpPr/>
          <p:nvPr/>
        </p:nvSpPr>
        <p:spPr>
          <a:xfrm>
            <a:off x="11821257" y="1947682"/>
            <a:ext cx="2918299" cy="778213"/>
          </a:xfrm>
          <a:prstGeom prst="round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200" b="1" dirty="0">
                <a:solidFill>
                  <a:schemeClr val="tx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시스템 명세</a:t>
            </a:r>
          </a:p>
        </p:txBody>
      </p:sp>
      <p:sp>
        <p:nvSpPr>
          <p:cNvPr id="4" name="모서리가 둥근 직사각형 3"/>
          <p:cNvSpPr/>
          <p:nvPr/>
        </p:nvSpPr>
        <p:spPr>
          <a:xfrm>
            <a:off x="663879" y="3557392"/>
            <a:ext cx="475989" cy="51356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000" dirty="0"/>
              <a:t>1</a:t>
            </a:r>
            <a:endParaRPr lang="ko-KR" altLang="en-US" sz="3000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663879" y="5688087"/>
            <a:ext cx="475989" cy="51356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000" dirty="0"/>
              <a:t>2</a:t>
            </a:r>
            <a:endParaRPr lang="ko-KR" altLang="en-US" sz="3000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663879" y="7668017"/>
            <a:ext cx="475989" cy="51356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000" dirty="0"/>
              <a:t>3</a:t>
            </a:r>
            <a:endParaRPr lang="ko-KR" altLang="en-US" sz="3000"/>
          </a:p>
        </p:txBody>
      </p:sp>
    </p:spTree>
    <p:extLst>
      <p:ext uri="{BB962C8B-B14F-4D97-AF65-F5344CB8AC3E}">
        <p14:creationId xmlns:p14="http://schemas.microsoft.com/office/powerpoint/2010/main" val="2547227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4862" y="238662"/>
            <a:ext cx="141906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sz="5400" b="1">
                <a:solidFill>
                  <a:schemeClr val="bg1"/>
                </a:solidFill>
                <a:latin typeface="S-Core Dream 7 ExtraBold" panose="020B0503030302020204" pitchFamily="34" charset="-127"/>
                <a:ea typeface="S-Core Dream 7 ExtraBold" panose="020B0503030302020204" pitchFamily="34" charset="-127"/>
              </a:defRPr>
            </a:lvl1pPr>
          </a:lstStyle>
          <a:p>
            <a:r>
              <a:rPr lang="en-US" altLang="ko-KR" dirty="0"/>
              <a:t>2. </a:t>
            </a:r>
            <a:r>
              <a:rPr lang="ko-KR" altLang="en-US" dirty="0"/>
              <a:t>요구사항 분석 및 시스템 명세</a:t>
            </a:r>
          </a:p>
        </p:txBody>
      </p:sp>
      <p:sp>
        <p:nvSpPr>
          <p:cNvPr id="20" name="오른쪽 화살표 19"/>
          <p:cNvSpPr/>
          <p:nvPr/>
        </p:nvSpPr>
        <p:spPr>
          <a:xfrm>
            <a:off x="8585010" y="2303535"/>
            <a:ext cx="873456" cy="42236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xmlns="" id="{88EDE3CB-70CB-BE8B-CAE5-88B66C926C5D}"/>
              </a:ext>
            </a:extLst>
          </p:cNvPr>
          <p:cNvSpPr/>
          <p:nvPr/>
        </p:nvSpPr>
        <p:spPr>
          <a:xfrm>
            <a:off x="1624087" y="3220799"/>
            <a:ext cx="6277966" cy="1316098"/>
          </a:xfrm>
          <a:prstGeom prst="roundRect">
            <a:avLst>
              <a:gd name="adj" fmla="val 16488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사용자가 </a:t>
            </a:r>
            <a:r>
              <a:rPr lang="ko-KR" altLang="en-US" b="1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키워드 검색 시</a:t>
            </a:r>
            <a:r>
              <a:rPr lang="en-US" altLang="ko-KR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, </a:t>
            </a:r>
            <a:br>
              <a:rPr lang="en-US" altLang="ko-KR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</a:br>
            <a:r>
              <a:rPr lang="ko-KR" altLang="en-US" b="1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실시간으로 검색 결과 제공 </a:t>
            </a:r>
            <a:r>
              <a:rPr lang="ko-KR" altLang="en-US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및 </a:t>
            </a:r>
            <a:r>
              <a:rPr lang="en-US" altLang="ko-KR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UI </a:t>
            </a:r>
            <a:r>
              <a:rPr lang="ko-KR" altLang="en-US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반영</a:t>
            </a:r>
            <a:endParaRPr lang="en-US" altLang="ko-KR" dirty="0">
              <a:solidFill>
                <a:schemeClr val="tx1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xmlns="" id="{21035C27-60C8-944D-7562-C145E35FCCEC}"/>
              </a:ext>
            </a:extLst>
          </p:cNvPr>
          <p:cNvSpPr/>
          <p:nvPr/>
        </p:nvSpPr>
        <p:spPr>
          <a:xfrm>
            <a:off x="1624087" y="5287161"/>
            <a:ext cx="6277966" cy="1316098"/>
          </a:xfrm>
          <a:prstGeom prst="roundRect">
            <a:avLst>
              <a:gd name="adj" fmla="val 18502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dirty="0" err="1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업로드한</a:t>
            </a:r>
            <a:r>
              <a:rPr lang="ko-KR" altLang="en-US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 </a:t>
            </a:r>
            <a:r>
              <a:rPr lang="ko-KR" altLang="en-US" b="1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문서를 사용자가 관리</a:t>
            </a:r>
            <a:r>
              <a:rPr lang="ko-KR" altLang="en-US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할 수 있어야 함</a:t>
            </a:r>
            <a:endParaRPr lang="en-US" altLang="ko-KR" dirty="0">
              <a:solidFill>
                <a:schemeClr val="tx1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xmlns="" id="{548A9F77-535C-2FA1-D2A7-07B068C0B750}"/>
              </a:ext>
            </a:extLst>
          </p:cNvPr>
          <p:cNvSpPr/>
          <p:nvPr/>
        </p:nvSpPr>
        <p:spPr>
          <a:xfrm>
            <a:off x="1624087" y="7368979"/>
            <a:ext cx="6277966" cy="1316098"/>
          </a:xfrm>
          <a:prstGeom prst="roundRect">
            <a:avLst>
              <a:gd name="adj" fmla="val 16488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브라우저 안에서 실제 </a:t>
            </a:r>
            <a:r>
              <a:rPr lang="en-US" altLang="ko-KR" b="1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PDF </a:t>
            </a:r>
            <a:r>
              <a:rPr lang="ko-KR" altLang="en-US" b="1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뷰어처럼 사용하도록</a:t>
            </a:r>
            <a:r>
              <a:rPr lang="en-US" altLang="ko-KR" b="1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표준적인 모든 기능을 제공해야 함</a:t>
            </a:r>
            <a:endParaRPr lang="en-US" altLang="ko-KR" b="1" dirty="0">
              <a:solidFill>
                <a:schemeClr val="tx1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xmlns="" id="{65774E24-6848-00CB-C8F6-C6C5F6672AFE}"/>
              </a:ext>
            </a:extLst>
          </p:cNvPr>
          <p:cNvSpPr/>
          <p:nvPr/>
        </p:nvSpPr>
        <p:spPr>
          <a:xfrm>
            <a:off x="9842312" y="3107676"/>
            <a:ext cx="6876193" cy="1593563"/>
          </a:xfrm>
          <a:prstGeom prst="roundRect">
            <a:avLst>
              <a:gd name="adj" fmla="val 11634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서버에서 </a:t>
            </a:r>
            <a:r>
              <a:rPr lang="ko-KR" altLang="en-US" dirty="0" err="1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업로드된</a:t>
            </a:r>
            <a:r>
              <a:rPr lang="ko-KR" altLang="en-US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 파일의 키워드 추출 결과를 전송하면</a:t>
            </a:r>
            <a:r>
              <a:rPr lang="en-US" altLang="ko-KR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, </a:t>
            </a:r>
            <a:br>
              <a:rPr lang="en-US" altLang="ko-KR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</a:br>
            <a:r>
              <a:rPr lang="ko-KR" altLang="en-US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해당 데이터로 클라이언트 측에서 </a:t>
            </a:r>
            <a:r>
              <a:rPr lang="en-US" altLang="ko-KR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filter </a:t>
            </a:r>
            <a:r>
              <a:rPr lang="ko-KR" altLang="en-US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수행</a:t>
            </a:r>
            <a:endParaRPr lang="en-US" altLang="ko-KR" dirty="0">
              <a:solidFill>
                <a:schemeClr val="tx1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xmlns="" id="{228F1B3A-79CD-60DA-7D35-8B760CE22AA3}"/>
              </a:ext>
            </a:extLst>
          </p:cNvPr>
          <p:cNvSpPr/>
          <p:nvPr/>
        </p:nvSpPr>
        <p:spPr>
          <a:xfrm>
            <a:off x="9842311" y="5148090"/>
            <a:ext cx="6876193" cy="1593563"/>
          </a:xfrm>
          <a:prstGeom prst="roundRect">
            <a:avLst>
              <a:gd name="adj" fmla="val 11633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문서 데이터는 서버의 </a:t>
            </a:r>
            <a:r>
              <a:rPr lang="en-US" altLang="ko-KR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API</a:t>
            </a:r>
            <a:r>
              <a:rPr lang="ko-KR" altLang="en-US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를 통해 관리되며</a:t>
            </a:r>
            <a:r>
              <a:rPr lang="en-US" altLang="ko-KR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,</a:t>
            </a:r>
            <a:r>
              <a:rPr lang="ko-KR" altLang="en-US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 작업</a:t>
            </a:r>
            <a:r>
              <a:rPr lang="en-US" altLang="ko-KR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로드</a:t>
            </a:r>
            <a:r>
              <a:rPr lang="en-US" altLang="ko-KR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/</a:t>
            </a:r>
            <a:r>
              <a:rPr lang="ko-KR" altLang="en-US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수정</a:t>
            </a:r>
            <a:r>
              <a:rPr lang="en-US" altLang="ko-KR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/</a:t>
            </a:r>
            <a:r>
              <a:rPr lang="ko-KR" altLang="en-US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삭제</a:t>
            </a:r>
            <a:r>
              <a:rPr lang="en-US" altLang="ko-KR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)</a:t>
            </a:r>
            <a:r>
              <a:rPr lang="ko-KR" altLang="en-US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마다 적절한 </a:t>
            </a:r>
            <a:r>
              <a:rPr lang="en-US" altLang="ko-KR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API </a:t>
            </a:r>
            <a:r>
              <a:rPr lang="ko-KR" altLang="en-US" dirty="0" err="1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엔드포인트를</a:t>
            </a:r>
            <a:r>
              <a:rPr lang="ko-KR" altLang="en-US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 호출</a:t>
            </a:r>
            <a:endParaRPr lang="en-US" altLang="ko-KR" dirty="0">
              <a:solidFill>
                <a:schemeClr val="tx1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xmlns="" id="{474FB983-52A9-87C3-0622-BF7988A748E5}"/>
              </a:ext>
            </a:extLst>
          </p:cNvPr>
          <p:cNvSpPr/>
          <p:nvPr/>
        </p:nvSpPr>
        <p:spPr>
          <a:xfrm>
            <a:off x="9842311" y="7230246"/>
            <a:ext cx="6876193" cy="1593563"/>
          </a:xfrm>
          <a:prstGeom prst="roundRect">
            <a:avLst>
              <a:gd name="adj" fmla="val 12465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PDF.js </a:t>
            </a:r>
            <a:r>
              <a:rPr lang="ko-KR" altLang="en-US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커스터마이징 </a:t>
            </a:r>
            <a:r>
              <a:rPr lang="en-US" altLang="ko-KR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: PDF </a:t>
            </a:r>
            <a:r>
              <a:rPr lang="ko-KR" altLang="en-US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뷰어 컴포넌트 구현</a:t>
            </a:r>
            <a:r>
              <a:rPr lang="en-US" altLang="ko-KR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, </a:t>
            </a:r>
            <a:r>
              <a:rPr lang="ko-KR" altLang="en-US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기본 </a:t>
            </a:r>
            <a:r>
              <a:rPr lang="en-US" altLang="ko-KR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pdf </a:t>
            </a:r>
            <a:r>
              <a:rPr lang="ko-KR" altLang="en-US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렌더링</a:t>
            </a:r>
            <a:r>
              <a:rPr lang="en-US" altLang="ko-KR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, </a:t>
            </a:r>
            <a:r>
              <a:rPr lang="ko-KR" altLang="en-US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뷰어 모드 전환</a:t>
            </a:r>
            <a:r>
              <a:rPr lang="en-US" altLang="ko-KR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, </a:t>
            </a:r>
            <a:r>
              <a:rPr lang="ko-KR" altLang="en-US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텍스트 스크롤링</a:t>
            </a:r>
            <a:r>
              <a:rPr lang="en-US" altLang="ko-KR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/</a:t>
            </a:r>
            <a:r>
              <a:rPr lang="ko-KR" altLang="en-US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검색 및 하이라이트</a:t>
            </a:r>
            <a:r>
              <a:rPr lang="en-US" altLang="ko-KR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, </a:t>
            </a:r>
            <a:r>
              <a:rPr lang="ko-KR" altLang="en-US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페이지 네이게이션</a:t>
            </a:r>
            <a:r>
              <a:rPr lang="en-US" altLang="ko-KR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, </a:t>
            </a:r>
            <a:r>
              <a:rPr lang="ko-KR" altLang="en-US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확대</a:t>
            </a:r>
            <a:r>
              <a:rPr lang="en-US" altLang="ko-KR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/</a:t>
            </a:r>
            <a:r>
              <a:rPr lang="ko-KR" altLang="en-US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축소 기능</a:t>
            </a:r>
            <a:endParaRPr lang="en-US" altLang="ko-KR" dirty="0">
              <a:solidFill>
                <a:schemeClr val="tx1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xmlns="" id="{5C2DD0FD-CF4D-96B3-27E0-136D6971E27D}"/>
              </a:ext>
            </a:extLst>
          </p:cNvPr>
          <p:cNvSpPr/>
          <p:nvPr/>
        </p:nvSpPr>
        <p:spPr>
          <a:xfrm>
            <a:off x="3303920" y="1947683"/>
            <a:ext cx="2918299" cy="778213"/>
          </a:xfrm>
          <a:prstGeom prst="round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200" b="1" dirty="0">
                <a:solidFill>
                  <a:schemeClr val="tx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요구사항 분석</a:t>
            </a: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xmlns="" id="{18CA7DA2-21AC-E0AE-A82E-E63AF23F3ED4}"/>
              </a:ext>
            </a:extLst>
          </p:cNvPr>
          <p:cNvSpPr/>
          <p:nvPr/>
        </p:nvSpPr>
        <p:spPr>
          <a:xfrm>
            <a:off x="11821257" y="1947682"/>
            <a:ext cx="2918299" cy="778213"/>
          </a:xfrm>
          <a:prstGeom prst="round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200" b="1" dirty="0">
                <a:solidFill>
                  <a:schemeClr val="tx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시스템 명세</a:t>
            </a:r>
          </a:p>
        </p:txBody>
      </p:sp>
      <p:sp>
        <p:nvSpPr>
          <p:cNvPr id="12" name="모서리가 둥근 직사각형 11"/>
          <p:cNvSpPr/>
          <p:nvPr/>
        </p:nvSpPr>
        <p:spPr>
          <a:xfrm>
            <a:off x="663879" y="3557392"/>
            <a:ext cx="475989" cy="51356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000" dirty="0"/>
              <a:t>4</a:t>
            </a:r>
            <a:endParaRPr lang="ko-KR" altLang="en-US" sz="3000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663879" y="5688087"/>
            <a:ext cx="475989" cy="51356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000" dirty="0"/>
              <a:t>5</a:t>
            </a:r>
            <a:endParaRPr lang="ko-KR" altLang="en-US" sz="3000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663879" y="7668017"/>
            <a:ext cx="475989" cy="51356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000" dirty="0"/>
              <a:t>6</a:t>
            </a:r>
            <a:endParaRPr lang="ko-KR" altLang="en-US" sz="3000"/>
          </a:p>
        </p:txBody>
      </p:sp>
    </p:spTree>
    <p:extLst>
      <p:ext uri="{BB962C8B-B14F-4D97-AF65-F5344CB8AC3E}">
        <p14:creationId xmlns:p14="http://schemas.microsoft.com/office/powerpoint/2010/main" val="3504613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xmlns="" id="{44FEDDEC-7129-18A3-7EA5-A2D4AD8A7140}"/>
              </a:ext>
            </a:extLst>
          </p:cNvPr>
          <p:cNvSpPr/>
          <p:nvPr/>
        </p:nvSpPr>
        <p:spPr>
          <a:xfrm>
            <a:off x="9059882" y="2043326"/>
            <a:ext cx="8218537" cy="7166935"/>
          </a:xfrm>
          <a:prstGeom prst="roundRect">
            <a:avLst>
              <a:gd name="adj" fmla="val 5943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xmlns="" id="{DA1508F6-7C57-F7E6-50EC-F8E0A1BE4045}"/>
              </a:ext>
            </a:extLst>
          </p:cNvPr>
          <p:cNvSpPr/>
          <p:nvPr/>
        </p:nvSpPr>
        <p:spPr>
          <a:xfrm>
            <a:off x="277745" y="2043326"/>
            <a:ext cx="8218537" cy="7166935"/>
          </a:xfrm>
          <a:prstGeom prst="roundRect">
            <a:avLst>
              <a:gd name="adj" fmla="val 5943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44862" y="238662"/>
            <a:ext cx="141906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sz="5400" b="1">
                <a:solidFill>
                  <a:schemeClr val="bg1"/>
                </a:solidFill>
                <a:latin typeface="S-Core Dream 7 ExtraBold" panose="020B0503030302020204" pitchFamily="34" charset="-127"/>
                <a:ea typeface="S-Core Dream 7 ExtraBold" panose="020B0503030302020204" pitchFamily="34" charset="-127"/>
              </a:defRPr>
            </a:lvl1pPr>
          </a:lstStyle>
          <a:p>
            <a:r>
              <a:rPr lang="en-US" altLang="ko-KR" dirty="0"/>
              <a:t>3. </a:t>
            </a:r>
            <a:r>
              <a:rPr lang="ko-KR" altLang="en-US" dirty="0"/>
              <a:t>개발 목표 및 개발 결과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E56F7705-7179-9304-531F-127EF4824D51}"/>
              </a:ext>
            </a:extLst>
          </p:cNvPr>
          <p:cNvSpPr txBox="1"/>
          <p:nvPr/>
        </p:nvSpPr>
        <p:spPr>
          <a:xfrm>
            <a:off x="581737" y="3601026"/>
            <a:ext cx="7914544" cy="4462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240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Pdf</a:t>
            </a:r>
            <a:r>
              <a:rPr kumimoji="1" lang="ko-KR" altLang="en-US" sz="240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파일에서 목차 키워드를 추출해</a:t>
            </a:r>
            <a:r>
              <a:rPr kumimoji="1" lang="en-US" altLang="ko-KR" sz="240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/>
            </a:r>
            <a:br>
              <a:rPr kumimoji="1" lang="en-US" altLang="ko-KR" sz="240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</a:br>
            <a:r>
              <a:rPr kumimoji="1" lang="en-US" altLang="ko-KR" sz="240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Rule-Based </a:t>
            </a:r>
            <a:r>
              <a:rPr kumimoji="1" lang="ko-KR" altLang="en-US" sz="240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챗봇 기능 제공</a:t>
            </a:r>
            <a:endParaRPr kumimoji="1" lang="en-US" altLang="ko-KR" sz="2400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endParaRPr kumimoji="1" lang="en-US" altLang="ko-KR" sz="2400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240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데이터 처리 및 키워드 추출 결과 전송을 위한 서버 연동</a:t>
            </a:r>
            <a:endParaRPr kumimoji="1" lang="en-US" altLang="ko-KR" sz="2400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2400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240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문서 구조 파악을 위한 키워드 트리 제공</a:t>
            </a:r>
            <a:endParaRPr kumimoji="1" lang="en-US" altLang="ko-KR" sz="2400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2400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240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키워드에 해당하는 사내 담당자 </a:t>
            </a:r>
            <a:r>
              <a:rPr kumimoji="1" lang="en-US" altLang="ko-KR" sz="240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&amp; </a:t>
            </a:r>
            <a:r>
              <a:rPr kumimoji="1" lang="ko-KR" altLang="en-US" sz="240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관련 이슈 정보 제공</a:t>
            </a:r>
            <a:endParaRPr kumimoji="1" lang="en-US" altLang="ko-KR" sz="2400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19F8E7E3-44AA-A016-37E4-A36AE5B984CA}"/>
              </a:ext>
            </a:extLst>
          </p:cNvPr>
          <p:cNvSpPr txBox="1"/>
          <p:nvPr/>
        </p:nvSpPr>
        <p:spPr>
          <a:xfrm>
            <a:off x="9472519" y="3284441"/>
            <a:ext cx="7501907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2400" dirty="0">
                <a:solidFill>
                  <a:schemeClr val="accent6">
                    <a:lumMod val="7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✅ </a:t>
            </a:r>
            <a:r>
              <a:rPr kumimoji="1" lang="en-US" altLang="ko-KR" sz="24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PDF </a:t>
            </a:r>
            <a:r>
              <a:rPr kumimoji="1" lang="ko-KR" altLang="en-US" sz="24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내 목차 키워드를 추출을 통한 </a:t>
            </a:r>
            <a:r>
              <a:rPr kumimoji="1" lang="en-US" altLang="ko-KR" sz="24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/>
            </a:r>
            <a:br>
              <a:rPr kumimoji="1" lang="en-US" altLang="ko-KR" sz="24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</a:br>
            <a:r>
              <a:rPr kumimoji="1" lang="en-US" altLang="ko-KR" sz="24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      Rule-Based </a:t>
            </a:r>
            <a:r>
              <a:rPr kumimoji="1" lang="ko-KR" altLang="en-US" sz="24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챗봇 기능 구현 완료</a:t>
            </a:r>
            <a:endParaRPr kumimoji="1" lang="en-US" altLang="ko-KR" sz="2400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2400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2400" dirty="0">
                <a:solidFill>
                  <a:schemeClr val="accent6">
                    <a:lumMod val="7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✅</a:t>
            </a:r>
            <a:r>
              <a:rPr kumimoji="1" lang="ko-KR" altLang="en-US" sz="24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 데이터 전처리 서버 연동 구현 완료 </a:t>
            </a:r>
            <a:endParaRPr kumimoji="1" lang="en-US" altLang="ko-KR" sz="2400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2400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2400" dirty="0">
                <a:solidFill>
                  <a:schemeClr val="accent6">
                    <a:lumMod val="7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✅</a:t>
            </a:r>
            <a:r>
              <a:rPr kumimoji="1" lang="ko-KR" altLang="en-US" sz="24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 키워드 시각화 트리 구현 완료 </a:t>
            </a:r>
            <a:endParaRPr kumimoji="1" lang="en-US" altLang="ko-KR" sz="2400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2400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2400" dirty="0">
                <a:solidFill>
                  <a:schemeClr val="accent6">
                    <a:lumMod val="7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✅</a:t>
            </a:r>
            <a:r>
              <a:rPr kumimoji="1" lang="ko-KR" altLang="en-US" sz="24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 사내 데이터 접근 문제로 실제 데이터는 사용하지 못하였으나</a:t>
            </a:r>
            <a:r>
              <a:rPr kumimoji="1" lang="en-US" altLang="ko-KR" sz="24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, Mock</a:t>
            </a:r>
            <a:r>
              <a:rPr kumimoji="1" lang="ko-KR" altLang="en-US" sz="24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 데이터를 사용해</a:t>
            </a:r>
            <a:r>
              <a:rPr kumimoji="1" lang="en-US" altLang="ko-KR" sz="24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 </a:t>
            </a:r>
            <a:r>
              <a:rPr kumimoji="1" lang="ko-KR" altLang="en-US" sz="24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전체 기능 구현 완료</a:t>
            </a:r>
            <a:endParaRPr kumimoji="1" lang="en-US" altLang="ko-KR" sz="2400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xmlns="" id="{AD46FF50-2A56-F165-37D9-1B8BC4C0E824}"/>
              </a:ext>
            </a:extLst>
          </p:cNvPr>
          <p:cNvSpPr/>
          <p:nvPr/>
        </p:nvSpPr>
        <p:spPr>
          <a:xfrm>
            <a:off x="3779218" y="-1121469"/>
            <a:ext cx="2918299" cy="778213"/>
          </a:xfrm>
          <a:prstGeom prst="round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200" b="1" dirty="0">
                <a:solidFill>
                  <a:schemeClr val="tx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개발 목표</a:t>
            </a: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xmlns="" id="{849A35B2-B8FD-9D8A-D72F-7C6C340D9567}"/>
              </a:ext>
            </a:extLst>
          </p:cNvPr>
          <p:cNvSpPr/>
          <p:nvPr/>
        </p:nvSpPr>
        <p:spPr>
          <a:xfrm>
            <a:off x="7827110" y="-929294"/>
            <a:ext cx="2918299" cy="778213"/>
          </a:xfrm>
          <a:prstGeom prst="round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200" b="1" dirty="0">
                <a:solidFill>
                  <a:schemeClr val="tx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개발 결과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1252619C-ABDB-AA00-504C-6840090C4203}"/>
              </a:ext>
            </a:extLst>
          </p:cNvPr>
          <p:cNvSpPr txBox="1"/>
          <p:nvPr/>
        </p:nvSpPr>
        <p:spPr>
          <a:xfrm>
            <a:off x="3535657" y="2406369"/>
            <a:ext cx="17027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800" b="1" dirty="0">
                <a:latin typeface="S-Core Dream 8 Heavy" panose="020B0503030302020204" pitchFamily="34" charset="-127"/>
                <a:ea typeface="S-Core Dream 8 Heavy" panose="020B0503030302020204" pitchFamily="34" charset="-127"/>
              </a:rPr>
              <a:t>개발 목표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10C23E7A-7CAF-9E94-D307-114FB7C595AF}"/>
              </a:ext>
            </a:extLst>
          </p:cNvPr>
          <p:cNvSpPr txBox="1"/>
          <p:nvPr/>
        </p:nvSpPr>
        <p:spPr>
          <a:xfrm>
            <a:off x="12388948" y="2402274"/>
            <a:ext cx="16690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800" b="1" dirty="0">
                <a:latin typeface="S-Core Dream 8 Heavy" panose="020B0503030302020204" pitchFamily="34" charset="-127"/>
                <a:ea typeface="S-Core Dream 8 Heavy" panose="020B0503030302020204" pitchFamily="34" charset="-127"/>
              </a:rPr>
              <a:t>개발 결과</a:t>
            </a:r>
          </a:p>
        </p:txBody>
      </p:sp>
    </p:spTree>
    <p:extLst>
      <p:ext uri="{BB962C8B-B14F-4D97-AF65-F5344CB8AC3E}">
        <p14:creationId xmlns:p14="http://schemas.microsoft.com/office/powerpoint/2010/main" val="73432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xmlns="" id="{B2244F64-51D2-BE40-A2AF-67B3FEEE599E}"/>
              </a:ext>
            </a:extLst>
          </p:cNvPr>
          <p:cNvSpPr/>
          <p:nvPr/>
        </p:nvSpPr>
        <p:spPr>
          <a:xfrm>
            <a:off x="4615911" y="1579438"/>
            <a:ext cx="9919486" cy="8079112"/>
          </a:xfrm>
          <a:prstGeom prst="roundRect">
            <a:avLst>
              <a:gd name="adj" fmla="val 9434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44862" y="238662"/>
            <a:ext cx="141906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sz="5400" b="1">
                <a:solidFill>
                  <a:schemeClr val="bg1"/>
                </a:solidFill>
                <a:latin typeface="S-Core Dream 7 ExtraBold" panose="020B0503030302020204" pitchFamily="34" charset="-127"/>
                <a:ea typeface="S-Core Dream 7 ExtraBold" panose="020B0503030302020204" pitchFamily="34" charset="-127"/>
              </a:defRPr>
            </a:lvl1pPr>
          </a:lstStyle>
          <a:p>
            <a:r>
              <a:rPr lang="en-US" altLang="ko-KR" dirty="0"/>
              <a:t>4. </a:t>
            </a:r>
            <a:r>
              <a:rPr lang="ko-KR" altLang="en-US" dirty="0"/>
              <a:t>핵심 기술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xmlns="" id="{2F956810-C745-CCCD-0501-873B69B9132E}"/>
              </a:ext>
            </a:extLst>
          </p:cNvPr>
          <p:cNvGrpSpPr/>
          <p:nvPr/>
        </p:nvGrpSpPr>
        <p:grpSpPr>
          <a:xfrm>
            <a:off x="5837172" y="1867711"/>
            <a:ext cx="7665257" cy="7629645"/>
            <a:chOff x="164109" y="1743836"/>
            <a:chExt cx="6373739" cy="6538626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xmlns="" id="{728AE618-9AC6-E89A-9FEA-3BC4742C137E}"/>
                </a:ext>
              </a:extLst>
            </p:cNvPr>
            <p:cNvGrpSpPr/>
            <p:nvPr/>
          </p:nvGrpSpPr>
          <p:grpSpPr>
            <a:xfrm>
              <a:off x="2371820" y="1743836"/>
              <a:ext cx="2318969" cy="1253010"/>
              <a:chOff x="1162510" y="1966639"/>
              <a:chExt cx="1689170" cy="889000"/>
            </a:xfrm>
            <a:noFill/>
          </p:grpSpPr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xmlns="" id="{3D4DB5AB-A1A5-7BEF-7E39-07DE21C62B2C}"/>
                  </a:ext>
                </a:extLst>
              </p:cNvPr>
              <p:cNvSpPr/>
              <p:nvPr/>
            </p:nvSpPr>
            <p:spPr>
              <a:xfrm>
                <a:off x="1412717" y="2195239"/>
                <a:ext cx="1438963" cy="660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95D67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>
                  <a:lnSpc>
                    <a:spcPct val="130000"/>
                  </a:lnSpc>
                </a:pPr>
                <a:r>
                  <a:rPr kumimoji="1" lang="en-US" altLang="ko-KR" sz="2000" b="1" dirty="0">
                    <a:latin typeface="LG스마트체2.0 Bold" panose="020B0600000101010101" pitchFamily="50" charset="-127"/>
                    <a:ea typeface="LG스마트체2.0 Bold" panose="020B0600000101010101" pitchFamily="50" charset="-127"/>
                    <a:cs typeface="Open Sans" panose="020B0606030504020204" pitchFamily="34" charset="0"/>
                  </a:rPr>
                  <a:t>Web Client</a:t>
                </a:r>
              </a:p>
              <a:p>
                <a:pPr algn="ctr">
                  <a:lnSpc>
                    <a:spcPct val="130000"/>
                  </a:lnSpc>
                </a:pPr>
                <a:r>
                  <a:rPr kumimoji="1" lang="en-US" altLang="ko-KR" sz="1600" b="1" dirty="0">
                    <a:solidFill>
                      <a:srgbClr val="495E67"/>
                    </a:solidFill>
                    <a:latin typeface="LG스마트체 Regular" panose="020B0600000101010101" pitchFamily="50" charset="-127"/>
                    <a:ea typeface="LG스마트체 Regular" panose="020B0600000101010101" pitchFamily="50" charset="-127"/>
                    <a:cs typeface="Open Sans" panose="020B0606030504020204" pitchFamily="34" charset="0"/>
                  </a:rPr>
                  <a:t>React</a:t>
                </a:r>
                <a:endParaRPr kumimoji="1" lang="ko-KR" altLang="en-US" sz="1600" b="1" dirty="0">
                  <a:solidFill>
                    <a:srgbClr val="495E67"/>
                  </a:solidFill>
                  <a:latin typeface="LG스마트체 Regular" panose="020B0600000101010101" pitchFamily="50" charset="-127"/>
                  <a:ea typeface="LG스마트체 Regular" panose="020B0600000101010101" pitchFamily="50" charset="-127"/>
                  <a:cs typeface="Open Sans" panose="020B0606030504020204" pitchFamily="34" charset="0"/>
                </a:endParaRPr>
              </a:p>
            </p:txBody>
          </p:sp>
          <p:pic>
            <p:nvPicPr>
              <p:cNvPr id="34" name="Picture 8">
                <a:extLst>
                  <a:ext uri="{FF2B5EF4-FFF2-40B4-BE49-F238E27FC236}">
                    <a16:creationId xmlns:a16="http://schemas.microsoft.com/office/drawing/2014/main" xmlns="" id="{FDD062EE-6034-F11C-D078-D6F483F0948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duotone>
                  <a:prstClr val="black"/>
                  <a:schemeClr val="accent1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colorTemperature colorTemp="11500"/>
                        </a14:imgEffect>
                        <a14:imgEffect>
                          <a14:saturation sat="400000"/>
                        </a14:imgEffect>
                        <a14:imgEffect>
                          <a14:brightnessContrast bright="-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62510" y="1966639"/>
                <a:ext cx="457200" cy="457200"/>
              </a:xfrm>
              <a:prstGeom prst="rect">
                <a:avLst/>
              </a:prstGeom>
              <a:grpFill/>
            </p:spPr>
          </p:pic>
        </p:grpSp>
        <p:cxnSp>
          <p:nvCxnSpPr>
            <p:cNvPr id="9" name="직선 화살표 연결선 8">
              <a:extLst>
                <a:ext uri="{FF2B5EF4-FFF2-40B4-BE49-F238E27FC236}">
                  <a16:creationId xmlns:a16="http://schemas.microsoft.com/office/drawing/2014/main" xmlns="" id="{644F485C-E8C8-2667-21D5-434F90EFD0B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15401" y="2641496"/>
              <a:ext cx="1272773" cy="914"/>
            </a:xfrm>
            <a:prstGeom prst="straightConnector1">
              <a:avLst/>
            </a:prstGeom>
            <a:ln>
              <a:solidFill>
                <a:srgbClr val="495D67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xmlns="" id="{B3F0F03B-870A-9533-CD19-BBCDD1DE8A3B}"/>
                </a:ext>
              </a:extLst>
            </p:cNvPr>
            <p:cNvSpPr txBox="1"/>
            <p:nvPr/>
          </p:nvSpPr>
          <p:spPr>
            <a:xfrm>
              <a:off x="4058444" y="3520822"/>
              <a:ext cx="2282292" cy="3165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b="1" dirty="0">
                  <a:latin typeface="S-Core Dream 6 Bold" panose="020B0503030302020204" pitchFamily="34" charset="-127"/>
                  <a:ea typeface="S-Core Dream 6 Bold" panose="020B0503030302020204" pitchFamily="34" charset="-127"/>
                  <a:cs typeface="Open Sans" panose="020B0606030504020204" pitchFamily="34" charset="0"/>
                </a:rPr>
                <a:t>파일 업로드</a:t>
              </a:r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xmlns="" id="{54EC4EDD-68BE-EF29-BF92-F2C4A5D68D71}"/>
                </a:ext>
              </a:extLst>
            </p:cNvPr>
            <p:cNvGrpSpPr/>
            <p:nvPr/>
          </p:nvGrpSpPr>
          <p:grpSpPr>
            <a:xfrm>
              <a:off x="3481366" y="6291439"/>
              <a:ext cx="3056482" cy="1296234"/>
              <a:chOff x="4664622" y="4603840"/>
              <a:chExt cx="2804234" cy="861776"/>
            </a:xfrm>
            <a:noFill/>
          </p:grpSpPr>
          <p:sp>
            <p:nvSpPr>
              <p:cNvPr id="31" name="모서리가 둥근 직사각형 30">
                <a:extLst>
                  <a:ext uri="{FF2B5EF4-FFF2-40B4-BE49-F238E27FC236}">
                    <a16:creationId xmlns:a16="http://schemas.microsoft.com/office/drawing/2014/main" xmlns="" id="{C32BF85E-A950-5CBB-BF22-3CD1507438C0}"/>
                  </a:ext>
                </a:extLst>
              </p:cNvPr>
              <p:cNvSpPr/>
              <p:nvPr/>
            </p:nvSpPr>
            <p:spPr>
              <a:xfrm>
                <a:off x="5045243" y="4805216"/>
                <a:ext cx="2423613" cy="660400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rgbClr val="495D67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>
                  <a:lnSpc>
                    <a:spcPct val="130000"/>
                  </a:lnSpc>
                </a:pPr>
                <a:r>
                  <a:rPr kumimoji="1" lang="en-US" altLang="ko-KR" sz="2000" b="1" dirty="0">
                    <a:latin typeface="LG스마트체2.0 Bold" panose="020B0600000101010101" pitchFamily="50" charset="-127"/>
                    <a:ea typeface="LG스마트체2.0 Bold" panose="020B0600000101010101" pitchFamily="50" charset="-127"/>
                    <a:cs typeface="Open Sans" panose="020B0606030504020204" pitchFamily="34" charset="0"/>
                  </a:rPr>
                  <a:t>File Data Indexing</a:t>
                </a:r>
              </a:p>
              <a:p>
                <a:pPr algn="ctr">
                  <a:lnSpc>
                    <a:spcPct val="130000"/>
                  </a:lnSpc>
                </a:pPr>
                <a:r>
                  <a:rPr kumimoji="1" lang="en-US" altLang="ko-KR" sz="1600" b="1" dirty="0">
                    <a:solidFill>
                      <a:srgbClr val="495E67"/>
                    </a:solidFill>
                    <a:latin typeface="LG스마트체 Regular" panose="020B0600000101010101" pitchFamily="50" charset="-127"/>
                    <a:ea typeface="LG스마트체 Regular" panose="020B0600000101010101" pitchFamily="50" charset="-127"/>
                    <a:cs typeface="Open Sans" panose="020B0606030504020204" pitchFamily="34" charset="0"/>
                  </a:rPr>
                  <a:t>Python</a:t>
                </a:r>
                <a:endParaRPr kumimoji="1" lang="ko-KR" altLang="en-US" sz="1600" b="1" dirty="0">
                  <a:solidFill>
                    <a:srgbClr val="495E67"/>
                  </a:solidFill>
                  <a:latin typeface="LG스마트체 Regular" panose="020B0600000101010101" pitchFamily="50" charset="-127"/>
                  <a:ea typeface="LG스마트체 Regular" panose="020B0600000101010101" pitchFamily="50" charset="-127"/>
                  <a:cs typeface="Open Sans" panose="020B0606030504020204" pitchFamily="34" charset="0"/>
                </a:endParaRPr>
              </a:p>
            </p:txBody>
          </p:sp>
          <p:pic>
            <p:nvPicPr>
              <p:cNvPr id="32" name="Picture 6">
                <a:extLst>
                  <a:ext uri="{FF2B5EF4-FFF2-40B4-BE49-F238E27FC236}">
                    <a16:creationId xmlns:a16="http://schemas.microsoft.com/office/drawing/2014/main" xmlns="" id="{15BEAA8C-FB27-24FA-B33E-A850ED72909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duotone>
                  <a:prstClr val="black"/>
                  <a:schemeClr val="accent1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64622" y="4603840"/>
                <a:ext cx="574641" cy="457200"/>
              </a:xfrm>
              <a:prstGeom prst="rect">
                <a:avLst/>
              </a:prstGeom>
              <a:grpFill/>
              <a:ln>
                <a:noFill/>
              </a:ln>
            </p:spPr>
          </p:pic>
        </p:grp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xmlns="" id="{47D5A231-C585-FDF0-3BDA-836012A8080F}"/>
                </a:ext>
              </a:extLst>
            </p:cNvPr>
            <p:cNvGrpSpPr/>
            <p:nvPr/>
          </p:nvGrpSpPr>
          <p:grpSpPr>
            <a:xfrm>
              <a:off x="628955" y="6246114"/>
              <a:ext cx="2403296" cy="1289173"/>
              <a:chOff x="2554304" y="4642919"/>
              <a:chExt cx="2010014" cy="907983"/>
            </a:xfrm>
            <a:noFill/>
          </p:grpSpPr>
          <p:sp>
            <p:nvSpPr>
              <p:cNvPr id="29" name="사다리꼴[T] 28">
                <a:extLst>
                  <a:ext uri="{FF2B5EF4-FFF2-40B4-BE49-F238E27FC236}">
                    <a16:creationId xmlns:a16="http://schemas.microsoft.com/office/drawing/2014/main" xmlns="" id="{72CD3B07-A1F0-7B2D-613A-C24996DC15D2}"/>
                  </a:ext>
                </a:extLst>
              </p:cNvPr>
              <p:cNvSpPr/>
              <p:nvPr/>
            </p:nvSpPr>
            <p:spPr>
              <a:xfrm>
                <a:off x="2768603" y="4890502"/>
                <a:ext cx="1795715" cy="660400"/>
              </a:xfrm>
              <a:prstGeom prst="trapezoid">
                <a:avLst>
                  <a:gd name="adj" fmla="val 9615"/>
                </a:avLst>
              </a:prstGeom>
              <a:solidFill>
                <a:schemeClr val="bg1"/>
              </a:solidFill>
              <a:ln>
                <a:solidFill>
                  <a:srgbClr val="495D67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>
                  <a:lnSpc>
                    <a:spcPct val="130000"/>
                  </a:lnSpc>
                </a:pPr>
                <a:r>
                  <a:rPr kumimoji="1" lang="en-US" altLang="ko-KR" sz="2000" b="1" dirty="0">
                    <a:latin typeface="LG스마트체2.0 Bold" panose="020B0600000101010101" pitchFamily="50" charset="-127"/>
                    <a:ea typeface="LG스마트체2.0 Bold" panose="020B0600000101010101" pitchFamily="50" charset="-127"/>
                    <a:cs typeface="Open Sans" panose="020B0606030504020204" pitchFamily="34" charset="0"/>
                  </a:rPr>
                  <a:t>Data Storage</a:t>
                </a:r>
              </a:p>
              <a:p>
                <a:pPr algn="ctr">
                  <a:lnSpc>
                    <a:spcPct val="130000"/>
                  </a:lnSpc>
                </a:pPr>
                <a:r>
                  <a:rPr kumimoji="1" lang="en-US" altLang="ko-KR" sz="1600" b="1" dirty="0">
                    <a:solidFill>
                      <a:srgbClr val="495E67"/>
                    </a:solidFill>
                    <a:latin typeface="LG스마트체 Regular" panose="020B0600000101010101" pitchFamily="50" charset="-127"/>
                    <a:ea typeface="LG스마트체 Regular" panose="020B0600000101010101" pitchFamily="50" charset="-127"/>
                    <a:cs typeface="Open Sans" panose="020B0606030504020204" pitchFamily="34" charset="0"/>
                  </a:rPr>
                  <a:t>Elastic Search</a:t>
                </a:r>
                <a:endParaRPr kumimoji="1" lang="ko-KR" altLang="en-US" sz="1600" b="1" dirty="0">
                  <a:solidFill>
                    <a:srgbClr val="495E67"/>
                  </a:solidFill>
                  <a:latin typeface="LG스마트체 Regular" panose="020B0600000101010101" pitchFamily="50" charset="-127"/>
                  <a:ea typeface="LG스마트체 Regular" panose="020B0600000101010101" pitchFamily="50" charset="-127"/>
                  <a:cs typeface="Open Sans" panose="020B0606030504020204" pitchFamily="34" charset="0"/>
                </a:endParaRPr>
              </a:p>
            </p:txBody>
          </p:sp>
          <p:pic>
            <p:nvPicPr>
              <p:cNvPr id="30" name="Picture 12">
                <a:extLst>
                  <a:ext uri="{FF2B5EF4-FFF2-40B4-BE49-F238E27FC236}">
                    <a16:creationId xmlns:a16="http://schemas.microsoft.com/office/drawing/2014/main" xmlns="" id="{0B0274B5-6D6B-39F7-ED54-513C0E5EF047}"/>
                  </a:ext>
                </a:extLst>
              </p:cNvPr>
              <p:cNvPicPr>
                <a:picLocks noChangeArrowheads="1"/>
              </p:cNvPicPr>
              <p:nvPr/>
            </p:nvPicPr>
            <p:blipFill>
              <a:blip r:embed="rId5">
                <a:duotone>
                  <a:prstClr val="black"/>
                  <a:schemeClr val="accent1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rightnessContrast bright="-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54304" y="4642919"/>
                <a:ext cx="571942" cy="484353"/>
              </a:xfrm>
              <a:prstGeom prst="rect">
                <a:avLst/>
              </a:prstGeom>
              <a:grpFill/>
              <a:ln>
                <a:noFill/>
              </a:ln>
            </p:spPr>
          </p:pic>
        </p:grp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xmlns="" id="{D650BA26-46C1-AF36-9F88-AC4F58A25BD5}"/>
                </a:ext>
              </a:extLst>
            </p:cNvPr>
            <p:cNvGrpSpPr/>
            <p:nvPr/>
          </p:nvGrpSpPr>
          <p:grpSpPr>
            <a:xfrm>
              <a:off x="3649871" y="5441722"/>
              <a:ext cx="2299043" cy="1152618"/>
              <a:chOff x="1541969" y="3973027"/>
              <a:chExt cx="2299043" cy="1152618"/>
            </a:xfrm>
          </p:grpSpPr>
          <p:cxnSp>
            <p:nvCxnSpPr>
              <p:cNvPr id="27" name="직선 화살표 연결선 26">
                <a:extLst>
                  <a:ext uri="{FF2B5EF4-FFF2-40B4-BE49-F238E27FC236}">
                    <a16:creationId xmlns:a16="http://schemas.microsoft.com/office/drawing/2014/main" xmlns="" id="{EACDA37C-B8C7-3563-75C4-62366A8539AD}"/>
                  </a:ext>
                </a:extLst>
              </p:cNvPr>
              <p:cNvCxnSpPr>
                <a:cxnSpLocks/>
                <a:stCxn id="21" idx="2"/>
                <a:endCxn id="31" idx="0"/>
              </p:cNvCxnSpPr>
              <p:nvPr/>
            </p:nvCxnSpPr>
            <p:spPr>
              <a:xfrm>
                <a:off x="1541969" y="3973027"/>
                <a:ext cx="1567171" cy="1152618"/>
              </a:xfrm>
              <a:prstGeom prst="straightConnector1">
                <a:avLst/>
              </a:prstGeom>
              <a:ln>
                <a:solidFill>
                  <a:srgbClr val="495D67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xmlns="" id="{3DB59813-F21B-CD81-7366-FAE03FFED37A}"/>
                  </a:ext>
                </a:extLst>
              </p:cNvPr>
              <p:cNvSpPr txBox="1"/>
              <p:nvPr/>
            </p:nvSpPr>
            <p:spPr>
              <a:xfrm>
                <a:off x="2527826" y="4328007"/>
                <a:ext cx="1313186" cy="3165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ko-KR" altLang="en-US" b="1" dirty="0">
                    <a:latin typeface="S-Core Dream 6 Bold" panose="020B0503030302020204" pitchFamily="34" charset="-127"/>
                    <a:ea typeface="S-Core Dream 6 Bold" panose="020B0503030302020204" pitchFamily="34" charset="-127"/>
                    <a:cs typeface="Open Sans" panose="020B0606030504020204" pitchFamily="34" charset="0"/>
                  </a:rPr>
                  <a:t>스크립트 실행</a:t>
                </a:r>
              </a:p>
            </p:txBody>
          </p:sp>
        </p:grp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xmlns="" id="{D029BC07-0BA5-551C-0FA1-8FF5422B7EE9}"/>
                </a:ext>
              </a:extLst>
            </p:cNvPr>
            <p:cNvGrpSpPr/>
            <p:nvPr/>
          </p:nvGrpSpPr>
          <p:grpSpPr>
            <a:xfrm>
              <a:off x="1958717" y="7535276"/>
              <a:ext cx="3258320" cy="747186"/>
              <a:chOff x="1918100" y="8123762"/>
              <a:chExt cx="3258320" cy="747186"/>
            </a:xfrm>
          </p:grpSpPr>
          <p:cxnSp>
            <p:nvCxnSpPr>
              <p:cNvPr id="25" name="구부러진 연결선[U] 24">
                <a:extLst>
                  <a:ext uri="{FF2B5EF4-FFF2-40B4-BE49-F238E27FC236}">
                    <a16:creationId xmlns:a16="http://schemas.microsoft.com/office/drawing/2014/main" xmlns="" id="{E6563254-206B-0329-9B43-77C4A5468E07}"/>
                  </a:ext>
                </a:extLst>
              </p:cNvPr>
              <p:cNvCxnSpPr>
                <a:cxnSpLocks/>
                <a:stCxn id="31" idx="2"/>
                <a:endCxn id="29" idx="2"/>
              </p:cNvCxnSpPr>
              <p:nvPr/>
            </p:nvCxnSpPr>
            <p:spPr>
              <a:xfrm rot="5400000" flipH="1">
                <a:off x="3521060" y="6520802"/>
                <a:ext cx="52400" cy="3258320"/>
              </a:xfrm>
              <a:prstGeom prst="curvedConnector3">
                <a:avLst>
                  <a:gd name="adj1" fmla="val -436260"/>
                </a:avLst>
              </a:prstGeom>
              <a:ln>
                <a:solidFill>
                  <a:srgbClr val="495D67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xmlns="" id="{BA48372D-D0CB-8437-E27B-F30ACE8A7E5B}"/>
                  </a:ext>
                </a:extLst>
              </p:cNvPr>
              <p:cNvSpPr txBox="1"/>
              <p:nvPr/>
            </p:nvSpPr>
            <p:spPr>
              <a:xfrm>
                <a:off x="2686964" y="8554430"/>
                <a:ext cx="1553110" cy="3165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ko-KR" altLang="en-US" b="1" dirty="0">
                    <a:latin typeface="S-Core Dream 6 Bold" panose="020B0503030302020204" pitchFamily="34" charset="-127"/>
                    <a:ea typeface="S-Core Dream 6 Bold" panose="020B0503030302020204" pitchFamily="34" charset="-127"/>
                    <a:cs typeface="Open Sans" panose="020B0606030504020204" pitchFamily="34" charset="0"/>
                  </a:rPr>
                  <a:t>인덱싱 결과 저장</a:t>
                </a:r>
              </a:p>
            </p:txBody>
          </p:sp>
        </p:grp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xmlns="" id="{147A671F-EFAE-BA97-1A37-15AC56E6DA80}"/>
                </a:ext>
              </a:extLst>
            </p:cNvPr>
            <p:cNvGrpSpPr/>
            <p:nvPr/>
          </p:nvGrpSpPr>
          <p:grpSpPr>
            <a:xfrm>
              <a:off x="1385034" y="5441722"/>
              <a:ext cx="2264837" cy="1155906"/>
              <a:chOff x="1534063" y="3811548"/>
              <a:chExt cx="2264837" cy="1155906"/>
            </a:xfrm>
          </p:grpSpPr>
          <p:cxnSp>
            <p:nvCxnSpPr>
              <p:cNvPr id="23" name="직선 화살표 연결선 22">
                <a:extLst>
                  <a:ext uri="{FF2B5EF4-FFF2-40B4-BE49-F238E27FC236}">
                    <a16:creationId xmlns:a16="http://schemas.microsoft.com/office/drawing/2014/main" xmlns="" id="{02E31143-5D23-5555-277D-18DC1316221E}"/>
                  </a:ext>
                </a:extLst>
              </p:cNvPr>
              <p:cNvCxnSpPr>
                <a:cxnSpLocks/>
                <a:stCxn id="29" idx="0"/>
                <a:endCxn id="21" idx="2"/>
              </p:cNvCxnSpPr>
              <p:nvPr/>
            </p:nvCxnSpPr>
            <p:spPr>
              <a:xfrm flipV="1">
                <a:off x="2107746" y="3811548"/>
                <a:ext cx="1691154" cy="1155906"/>
              </a:xfrm>
              <a:prstGeom prst="straightConnector1">
                <a:avLst/>
              </a:prstGeom>
              <a:ln>
                <a:solidFill>
                  <a:srgbClr val="495D67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xmlns="" id="{EC807607-D228-FFE0-42F6-6524578FEDE6}"/>
                  </a:ext>
                </a:extLst>
              </p:cNvPr>
              <p:cNvSpPr txBox="1"/>
              <p:nvPr/>
            </p:nvSpPr>
            <p:spPr>
              <a:xfrm>
                <a:off x="1534063" y="4148085"/>
                <a:ext cx="945302" cy="3165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ko-KR" altLang="en-US" b="1" dirty="0">
                    <a:latin typeface="S-Core Dream 6 Bold" panose="020B0503030302020204" pitchFamily="34" charset="-127"/>
                    <a:ea typeface="S-Core Dream 6 Bold" panose="020B0503030302020204" pitchFamily="34" charset="-127"/>
                    <a:cs typeface="Open Sans" panose="020B0606030504020204" pitchFamily="34" charset="0"/>
                  </a:rPr>
                  <a:t>결과 전달</a:t>
                </a:r>
              </a:p>
            </p:txBody>
          </p: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xmlns="" id="{2DFA87CA-CBA7-234B-5C8D-159AD7E38C94}"/>
                </a:ext>
              </a:extLst>
            </p:cNvPr>
            <p:cNvSpPr txBox="1"/>
            <p:nvPr/>
          </p:nvSpPr>
          <p:spPr>
            <a:xfrm>
              <a:off x="1806511" y="3507158"/>
              <a:ext cx="1369169" cy="3165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b="1" dirty="0">
                  <a:latin typeface="S-Core Dream 6 Bold" panose="020B0503030302020204" pitchFamily="34" charset="-127"/>
                  <a:ea typeface="S-Core Dream 6 Bold" panose="020B0503030302020204" pitchFamily="34" charset="-127"/>
                  <a:cs typeface="Open Sans" panose="020B0606030504020204" pitchFamily="34" charset="0"/>
                </a:rPr>
                <a:t>전처리 후 전달</a:t>
              </a:r>
            </a:p>
          </p:txBody>
        </p: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xmlns="" id="{B2B3239F-6A99-84FB-DEEE-65A03E85BA9F}"/>
                </a:ext>
              </a:extLst>
            </p:cNvPr>
            <p:cNvGrpSpPr/>
            <p:nvPr/>
          </p:nvGrpSpPr>
          <p:grpSpPr>
            <a:xfrm>
              <a:off x="2124489" y="4160529"/>
              <a:ext cx="2761582" cy="1281193"/>
              <a:chOff x="2146772" y="6328899"/>
              <a:chExt cx="1859084" cy="875832"/>
            </a:xfrm>
          </p:grpSpPr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xmlns="" id="{EE99F5A9-8065-44DA-6481-47AF4F95A9D2}"/>
                  </a:ext>
                </a:extLst>
              </p:cNvPr>
              <p:cNvSpPr/>
              <p:nvPr/>
            </p:nvSpPr>
            <p:spPr>
              <a:xfrm>
                <a:off x="2341447" y="6544331"/>
                <a:ext cx="1664409" cy="660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95D67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>
                  <a:lnSpc>
                    <a:spcPct val="130000"/>
                  </a:lnSpc>
                </a:pPr>
                <a:r>
                  <a:rPr kumimoji="1" lang="en-US" altLang="ko-KR" sz="2000" b="1" dirty="0">
                    <a:latin typeface="LG스마트체2.0 Bold" panose="020B0600000101010101" pitchFamily="50" charset="-127"/>
                    <a:ea typeface="LG스마트체2.0 Bold" panose="020B0600000101010101" pitchFamily="50" charset="-127"/>
                    <a:cs typeface="Open Sans" panose="020B0606030504020204" pitchFamily="34" charset="0"/>
                  </a:rPr>
                  <a:t>Main Server</a:t>
                </a:r>
              </a:p>
              <a:p>
                <a:pPr algn="ctr">
                  <a:lnSpc>
                    <a:spcPct val="130000"/>
                  </a:lnSpc>
                </a:pPr>
                <a:r>
                  <a:rPr kumimoji="1" lang="en-US" altLang="ko-KR" sz="1600" b="1" dirty="0">
                    <a:solidFill>
                      <a:srgbClr val="495E67"/>
                    </a:solidFill>
                    <a:latin typeface="LG스마트체 Regular" panose="020B0600000101010101" pitchFamily="50" charset="-127"/>
                    <a:ea typeface="LG스마트체 Regular" panose="020B0600000101010101" pitchFamily="50" charset="-127"/>
                    <a:cs typeface="Open Sans" panose="020B0606030504020204" pitchFamily="34" charset="0"/>
                  </a:rPr>
                  <a:t>Springboot</a:t>
                </a:r>
                <a:endParaRPr kumimoji="1" lang="ko-KR" altLang="en-US" sz="1600" b="1" dirty="0">
                  <a:solidFill>
                    <a:srgbClr val="495E67"/>
                  </a:solidFill>
                  <a:latin typeface="LG스마트체 Regular" panose="020B0600000101010101" pitchFamily="50" charset="-127"/>
                  <a:ea typeface="LG스마트체 Regular" panose="020B0600000101010101" pitchFamily="50" charset="-127"/>
                  <a:cs typeface="Open Sans" panose="020B0606030504020204" pitchFamily="34" charset="0"/>
                </a:endParaRPr>
              </a:p>
            </p:txBody>
          </p:sp>
          <p:pic>
            <p:nvPicPr>
              <p:cNvPr id="22" name="Picture 10">
                <a:extLst>
                  <a:ext uri="{FF2B5EF4-FFF2-40B4-BE49-F238E27FC236}">
                    <a16:creationId xmlns:a16="http://schemas.microsoft.com/office/drawing/2014/main" xmlns="" id="{B4EB5524-7A45-663C-44A1-FBCEBBDCA6E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duotone>
                  <a:prstClr val="black"/>
                  <a:schemeClr val="accent1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rightnessContrast bright="-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146772" y="6328899"/>
                <a:ext cx="457200" cy="457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cxnSp>
          <p:nvCxnSpPr>
            <p:cNvPr id="18" name="직선 화살표 연결선 17">
              <a:extLst>
                <a:ext uri="{FF2B5EF4-FFF2-40B4-BE49-F238E27FC236}">
                  <a16:creationId xmlns:a16="http://schemas.microsoft.com/office/drawing/2014/main" xmlns="" id="{82E9819C-6FBA-BBF2-E874-F63061BC485D}"/>
                </a:ext>
              </a:extLst>
            </p:cNvPr>
            <p:cNvCxnSpPr>
              <a:cxnSpLocks/>
            </p:cNvCxnSpPr>
            <p:nvPr/>
          </p:nvCxnSpPr>
          <p:spPr>
            <a:xfrm>
              <a:off x="3891370" y="3009953"/>
              <a:ext cx="12593" cy="1453981"/>
            </a:xfrm>
            <a:prstGeom prst="straightConnector1">
              <a:avLst/>
            </a:prstGeom>
            <a:ln>
              <a:solidFill>
                <a:srgbClr val="495D67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xmlns="" id="{1A75D27A-7ECE-72EF-E815-6A6DCFD199A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16766" y="2995111"/>
              <a:ext cx="1939" cy="1499821"/>
            </a:xfrm>
            <a:prstGeom prst="straightConnector1">
              <a:avLst/>
            </a:prstGeom>
            <a:ln>
              <a:solidFill>
                <a:srgbClr val="495D67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xmlns="" id="{691F8355-3149-C315-67AF-D5B2610B2FE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2020" b="96970" l="9596" r="89899">
                          <a14:foregroundMark x1="45455" y1="71717" x2="45455" y2="71717"/>
                          <a14:foregroundMark x1="46970" y1="73737" x2="41414" y2="69192"/>
                          <a14:foregroundMark x1="43939" y1="76263" x2="46970" y2="75758"/>
                          <a14:foregroundMark x1="45455" y1="71717" x2="64646" y2="78283"/>
                          <a14:foregroundMark x1="42929" y1="73737" x2="75758" y2="54040"/>
                          <a14:foregroundMark x1="75758" y1="54040" x2="85859" y2="90909"/>
                          <a14:foregroundMark x1="85859" y1="90909" x2="54040" y2="71212"/>
                          <a14:foregroundMark x1="54040" y1="74747" x2="54040" y2="74747"/>
                          <a14:foregroundMark x1="52525" y1="77778" x2="60101" y2="87879"/>
                          <a14:foregroundMark x1="21717" y1="13636" x2="41414" y2="26263"/>
                          <a14:foregroundMark x1="25758" y1="29293" x2="50505" y2="31313"/>
                          <a14:foregroundMark x1="41414" y1="19192" x2="54040" y2="28788"/>
                          <a14:foregroundMark x1="20202" y1="16162" x2="48485" y2="16162"/>
                          <a14:foregroundMark x1="29293" y1="9596" x2="52525" y2="10101"/>
                          <a14:foregroundMark x1="16162" y1="8081" x2="25758" y2="8586"/>
                          <a14:foregroundMark x1="52020" y1="93939" x2="72727" y2="93939"/>
                          <a14:foregroundMark x1="26768" y1="36869" x2="42929" y2="41414"/>
                          <a14:foregroundMark x1="26768" y1="40909" x2="47475" y2="42424"/>
                          <a14:foregroundMark x1="44444" y1="6566" x2="68182" y2="27778"/>
                          <a14:foregroundMark x1="76263" y1="49495" x2="83838" y2="52020"/>
                          <a14:foregroundMark x1="86869" y1="52525" x2="85354" y2="51010"/>
                          <a14:foregroundMark x1="50000" y1="96465" x2="53535" y2="96970"/>
                          <a14:foregroundMark x1="25758" y1="45455" x2="43939" y2="48990"/>
                          <a14:foregroundMark x1="60606" y1="34343" x2="61111" y2="42424"/>
                          <a14:foregroundMark x1="66667" y1="43434" x2="62626" y2="46970"/>
                          <a14:foregroundMark x1="62626" y1="5051" x2="65657" y2="5051"/>
                          <a14:foregroundMark x1="60606" y1="2020" x2="63131" y2="2020"/>
                          <a14:backgroundMark x1="7576" y1="19697" x2="7576" y2="32828"/>
                        </a14:backgroundRemoval>
                      </a14:imgEffect>
                      <a14:imgEffect>
                        <a14:colorTemperature colorTemp="5300"/>
                      </a14:imgEffect>
                      <a14:imgEffect>
                        <a14:brightnessContrast bright="20000" contras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64109" y="1905629"/>
              <a:ext cx="1257300" cy="1257300"/>
            </a:xfrm>
            <a:prstGeom prst="rect">
              <a:avLst/>
            </a:prstGeom>
          </p:spPr>
        </p:pic>
      </p:grpSp>
      <p:sp>
        <p:nvSpPr>
          <p:cNvPr id="37" name="모서리가 둥근 직사각형 36">
            <a:extLst>
              <a:ext uri="{FF2B5EF4-FFF2-40B4-BE49-F238E27FC236}">
                <a16:creationId xmlns:a16="http://schemas.microsoft.com/office/drawing/2014/main" xmlns="" id="{95482F8D-256E-4816-B857-5DB0F4455C6C}"/>
              </a:ext>
            </a:extLst>
          </p:cNvPr>
          <p:cNvSpPr/>
          <p:nvPr/>
        </p:nvSpPr>
        <p:spPr>
          <a:xfrm>
            <a:off x="836577" y="1867711"/>
            <a:ext cx="3355413" cy="778213"/>
          </a:xfrm>
          <a:prstGeom prst="round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200" b="1" dirty="0">
                <a:solidFill>
                  <a:schemeClr val="tx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아키텍처 구조도</a:t>
            </a:r>
          </a:p>
        </p:txBody>
      </p:sp>
    </p:spTree>
    <p:extLst>
      <p:ext uri="{BB962C8B-B14F-4D97-AF65-F5344CB8AC3E}">
        <p14:creationId xmlns:p14="http://schemas.microsoft.com/office/powerpoint/2010/main" val="3341560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4862" y="238662"/>
            <a:ext cx="141906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sz="5400" b="1">
                <a:solidFill>
                  <a:schemeClr val="bg1"/>
                </a:solidFill>
                <a:latin typeface="S-Core Dream 7 ExtraBold" panose="020B0503030302020204" pitchFamily="34" charset="-127"/>
                <a:ea typeface="S-Core Dream 7 ExtraBold" panose="020B0503030302020204" pitchFamily="34" charset="-127"/>
              </a:defRPr>
            </a:lvl1pPr>
          </a:lstStyle>
          <a:p>
            <a:r>
              <a:rPr lang="en-US" altLang="ko-KR" dirty="0"/>
              <a:t>4. </a:t>
            </a:r>
            <a:r>
              <a:rPr lang="ko-KR" altLang="en-US" dirty="0"/>
              <a:t>핵심 </a:t>
            </a:r>
            <a:r>
              <a:rPr lang="ko-KR" altLang="en-US"/>
              <a:t>기술 </a:t>
            </a:r>
            <a:r>
              <a:rPr lang="en-US" altLang="ko-KR" dirty="0"/>
              <a:t>– </a:t>
            </a:r>
            <a:r>
              <a:rPr lang="ko-KR" altLang="en-US" dirty="0"/>
              <a:t>키워드 인덱싱  </a:t>
            </a:r>
          </a:p>
        </p:txBody>
      </p:sp>
      <p:sp>
        <p:nvSpPr>
          <p:cNvPr id="5" name="모서리가 둥근 직사각형 4"/>
          <p:cNvSpPr/>
          <p:nvPr/>
        </p:nvSpPr>
        <p:spPr>
          <a:xfrm>
            <a:off x="559558" y="1815152"/>
            <a:ext cx="8134065" cy="7765576"/>
          </a:xfrm>
          <a:prstGeom prst="roundRect">
            <a:avLst>
              <a:gd name="adj" fmla="val 10983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344306" y="2567711"/>
            <a:ext cx="2402006" cy="723331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25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PDF </a:t>
            </a:r>
            <a:r>
              <a:rPr lang="ko-KR" altLang="en-US" b="1">
                <a:solidFill>
                  <a:schemeClr val="tx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파일</a:t>
            </a:r>
          </a:p>
        </p:txBody>
      </p:sp>
      <p:sp>
        <p:nvSpPr>
          <p:cNvPr id="7" name="다이아몬드 6"/>
          <p:cNvSpPr/>
          <p:nvPr/>
        </p:nvSpPr>
        <p:spPr>
          <a:xfrm>
            <a:off x="1344306" y="4135272"/>
            <a:ext cx="2402006" cy="1009934"/>
          </a:xfrm>
          <a:prstGeom prst="diamond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2">
                <a:lumMod val="25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TOC </a:t>
            </a:r>
          </a:p>
          <a:p>
            <a:pPr algn="ctr"/>
            <a:r>
              <a:rPr lang="ko-KR" altLang="en-US" b="1">
                <a:solidFill>
                  <a:schemeClr val="tx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존재 여부</a:t>
            </a:r>
          </a:p>
        </p:txBody>
      </p:sp>
      <p:sp>
        <p:nvSpPr>
          <p:cNvPr id="8" name="다이아몬드 7"/>
          <p:cNvSpPr/>
          <p:nvPr/>
        </p:nvSpPr>
        <p:spPr>
          <a:xfrm>
            <a:off x="1344306" y="5989436"/>
            <a:ext cx="2402006" cy="1009934"/>
          </a:xfrm>
          <a:prstGeom prst="diamond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bg2">
                <a:lumMod val="25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“Contents”</a:t>
            </a:r>
          </a:p>
          <a:p>
            <a:pPr algn="ctr"/>
            <a:r>
              <a:rPr lang="ko-KR" altLang="en-US" sz="1600" b="1" dirty="0">
                <a:solidFill>
                  <a:schemeClr val="tx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포함 여부</a:t>
            </a:r>
          </a:p>
        </p:txBody>
      </p:sp>
      <p:cxnSp>
        <p:nvCxnSpPr>
          <p:cNvPr id="10" name="직선 화살표 연결선 9"/>
          <p:cNvCxnSpPr>
            <a:stCxn id="6" idx="2"/>
            <a:endCxn id="7" idx="0"/>
          </p:cNvCxnSpPr>
          <p:nvPr/>
        </p:nvCxnSpPr>
        <p:spPr>
          <a:xfrm>
            <a:off x="2545309" y="3291042"/>
            <a:ext cx="0" cy="8442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>
            <a:stCxn id="7" idx="2"/>
            <a:endCxn id="8" idx="0"/>
          </p:cNvCxnSpPr>
          <p:nvPr/>
        </p:nvCxnSpPr>
        <p:spPr>
          <a:xfrm>
            <a:off x="2545309" y="5145206"/>
            <a:ext cx="0" cy="8442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1344306" y="7839737"/>
            <a:ext cx="2402006" cy="8538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bg2">
                <a:lumMod val="25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Font</a:t>
            </a:r>
            <a:r>
              <a:rPr lang="ko-KR" altLang="en-US" b="1">
                <a:solidFill>
                  <a:schemeClr val="tx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 </a:t>
            </a:r>
            <a:r>
              <a:rPr lang="ko-KR" altLang="en-US" b="1" dirty="0">
                <a:solidFill>
                  <a:schemeClr val="tx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사이즈 </a:t>
            </a:r>
            <a:endParaRPr lang="en-US" altLang="ko-KR" b="1" dirty="0">
              <a:solidFill>
                <a:schemeClr val="tx1"/>
              </a:solidFill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  <a:p>
            <a:pPr algn="ctr"/>
            <a:r>
              <a:rPr lang="ko-KR" altLang="en-US" b="1" dirty="0">
                <a:solidFill>
                  <a:schemeClr val="tx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기반 인덱싱</a:t>
            </a:r>
          </a:p>
        </p:txBody>
      </p:sp>
      <p:cxnSp>
        <p:nvCxnSpPr>
          <p:cNvPr id="20" name="직선 화살표 연결선 19"/>
          <p:cNvCxnSpPr>
            <a:stCxn id="8" idx="2"/>
            <a:endCxn id="17" idx="0"/>
          </p:cNvCxnSpPr>
          <p:nvPr/>
        </p:nvCxnSpPr>
        <p:spPr>
          <a:xfrm>
            <a:off x="2545309" y="6999370"/>
            <a:ext cx="0" cy="8403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4360461" y="4135272"/>
            <a:ext cx="9416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Yes</a:t>
            </a:r>
            <a:endParaRPr lang="ko-KR" altLang="en-US" sz="2000" b="1" dirty="0"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5506870" y="4277775"/>
            <a:ext cx="2402006" cy="7233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2">
                <a:lumMod val="25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err="1">
                <a:solidFill>
                  <a:schemeClr val="tx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get_toc</a:t>
            </a:r>
            <a:r>
              <a:rPr lang="en-US" altLang="ko-KR" b="1" dirty="0">
                <a:solidFill>
                  <a:schemeClr val="tx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() </a:t>
            </a:r>
            <a:r>
              <a:rPr lang="ko-KR" altLang="en-US" b="1">
                <a:solidFill>
                  <a:schemeClr val="tx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사용</a:t>
            </a:r>
            <a:endParaRPr lang="ko-KR" altLang="en-US" b="1" dirty="0">
              <a:solidFill>
                <a:schemeClr val="tx1"/>
              </a:solidFill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</p:txBody>
      </p:sp>
      <p:cxnSp>
        <p:nvCxnSpPr>
          <p:cNvPr id="26" name="직선 화살표 연결선 25"/>
          <p:cNvCxnSpPr>
            <a:stCxn id="7" idx="3"/>
            <a:endCxn id="24" idx="1"/>
          </p:cNvCxnSpPr>
          <p:nvPr/>
        </p:nvCxnSpPr>
        <p:spPr>
          <a:xfrm flipV="1">
            <a:off x="3746312" y="4639441"/>
            <a:ext cx="1760558" cy="7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4360461" y="5997452"/>
            <a:ext cx="9416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Yes</a:t>
            </a:r>
            <a:endParaRPr lang="ko-KR" altLang="en-US" sz="2000" b="1" dirty="0"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5506870" y="6035781"/>
            <a:ext cx="2402006" cy="87464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bg2">
                <a:lumMod val="25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en-US" altLang="ko-KR" b="1" dirty="0">
                <a:solidFill>
                  <a:schemeClr val="tx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Contents </a:t>
            </a:r>
            <a:r>
              <a:rPr lang="ko-KR" altLang="en-US" b="1">
                <a:solidFill>
                  <a:schemeClr val="tx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페이지에서 목차 추출</a:t>
            </a:r>
            <a:endParaRPr lang="ko-KR" altLang="en-US" b="1" dirty="0">
              <a:solidFill>
                <a:schemeClr val="tx1"/>
              </a:solidFill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</p:txBody>
      </p:sp>
      <p:cxnSp>
        <p:nvCxnSpPr>
          <p:cNvPr id="30" name="직선 화살표 연결선 29"/>
          <p:cNvCxnSpPr>
            <a:stCxn id="8" idx="3"/>
            <a:endCxn id="29" idx="1"/>
          </p:cNvCxnSpPr>
          <p:nvPr/>
        </p:nvCxnSpPr>
        <p:spPr>
          <a:xfrm flipV="1">
            <a:off x="3746312" y="6473105"/>
            <a:ext cx="1760558" cy="21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2674963" y="5380680"/>
            <a:ext cx="9416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No</a:t>
            </a:r>
            <a:endParaRPr lang="ko-KR" altLang="en-US" sz="2000" b="1" dirty="0"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2674963" y="7201192"/>
            <a:ext cx="9416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No</a:t>
            </a:r>
            <a:endParaRPr lang="ko-KR" altLang="en-US" sz="2000" b="1" dirty="0"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</p:txBody>
      </p:sp>
      <p:sp>
        <p:nvSpPr>
          <p:cNvPr id="42" name="모서리가 둥근 직사각형 41"/>
          <p:cNvSpPr/>
          <p:nvPr/>
        </p:nvSpPr>
        <p:spPr>
          <a:xfrm>
            <a:off x="9130351" y="1697947"/>
            <a:ext cx="7738272" cy="7765576"/>
          </a:xfrm>
          <a:prstGeom prst="roundRect">
            <a:avLst>
              <a:gd name="adj" fmla="val 10983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TextBox 58"/>
          <p:cNvSpPr txBox="1"/>
          <p:nvPr/>
        </p:nvSpPr>
        <p:spPr>
          <a:xfrm>
            <a:off x="11875827" y="2186664"/>
            <a:ext cx="33300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S-Core Dream 7 ExtraBold" panose="020B0503030302020204" pitchFamily="34" charset="-127"/>
                <a:ea typeface="S-Core Dream 7 ExtraBold" panose="020B0503030302020204" pitchFamily="34" charset="-127"/>
              </a:rPr>
              <a:t>Indexing flow</a:t>
            </a:r>
            <a:endParaRPr lang="ko-KR" altLang="en-US" sz="2800" b="1" dirty="0">
              <a:latin typeface="S-Core Dream 7 ExtraBold" panose="020B0503030302020204" pitchFamily="34" charset="-127"/>
              <a:ea typeface="S-Core Dream 7 ExtraBold" panose="020B0503030302020204" pitchFamily="34" charset="-127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9519306" y="3404113"/>
            <a:ext cx="7349317" cy="5080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altLang="ko-KR" sz="20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PDF </a:t>
            </a:r>
            <a:r>
              <a:rPr lang="ko-KR" altLang="en-US" sz="20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파일 입력</a:t>
            </a:r>
            <a:endParaRPr lang="en-US" altLang="ko-KR" sz="2000" b="1" dirty="0"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altLang="ko-KR" sz="20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TOC </a:t>
            </a:r>
            <a:r>
              <a:rPr lang="ko-KR" altLang="en-US" sz="20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존재 여부 우선 확인</a:t>
            </a:r>
            <a:endParaRPr lang="en-US" altLang="ko-KR" sz="2000" b="1" dirty="0"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PyMuPDF </a:t>
            </a:r>
            <a:r>
              <a:rPr lang="ko-KR" altLang="en-US" sz="200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라이브러리 제공 </a:t>
            </a:r>
            <a:r>
              <a:rPr lang="en-US" altLang="ko-KR" sz="2000" dirty="0" err="1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get_toc</a:t>
            </a:r>
            <a:r>
              <a:rPr lang="en-US" altLang="ko-KR" sz="200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() </a:t>
            </a:r>
            <a:r>
              <a:rPr lang="ko-KR" altLang="en-US" sz="200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함수로 목차 추출</a:t>
            </a:r>
            <a:endParaRPr lang="en-US" altLang="ko-KR" sz="2000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PDF </a:t>
            </a:r>
            <a:r>
              <a:rPr lang="ko-KR" altLang="en-US" sz="200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파일 내부에 저장된 목차를 읽어오는 함수</a:t>
            </a:r>
            <a:endParaRPr lang="en-US" altLang="ko-KR" sz="2000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altLang="ko-KR" sz="20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TOC</a:t>
            </a:r>
            <a:r>
              <a:rPr lang="ko-KR" altLang="en-US" sz="20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가 없으면</a:t>
            </a:r>
            <a:r>
              <a:rPr lang="en-US" altLang="ko-KR" sz="20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, “Contents” </a:t>
            </a:r>
            <a:r>
              <a:rPr lang="ko-KR" altLang="en-US" sz="20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페이지 탐색</a:t>
            </a:r>
            <a:endParaRPr lang="en-US" altLang="ko-KR" sz="2000" b="1" dirty="0"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“Contents”</a:t>
            </a:r>
            <a:r>
              <a:rPr lang="ko-KR" altLang="en-US" sz="200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가 있는 페이지부터 </a:t>
            </a:r>
            <a:r>
              <a:rPr lang="en-US" altLang="ko-KR" sz="200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1~2 </a:t>
            </a:r>
            <a:r>
              <a:rPr lang="ko-KR" altLang="en-US" sz="200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페이지를 탐색해 목차 추출</a:t>
            </a:r>
            <a:endParaRPr lang="en-US" altLang="ko-KR" sz="2000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altLang="ko-KR" sz="20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“Contents” </a:t>
            </a:r>
            <a:r>
              <a:rPr lang="ko-KR" altLang="en-US" sz="20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도 없다면</a:t>
            </a:r>
            <a:r>
              <a:rPr lang="en-US" altLang="ko-KR" sz="20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, font </a:t>
            </a:r>
            <a:r>
              <a:rPr lang="ko-KR" altLang="en-US" sz="20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크기 기준 탐색</a:t>
            </a:r>
            <a:endParaRPr lang="en-US" altLang="ko-KR" sz="2000" b="1" dirty="0"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전체 문서에 대해 문서 구조를 분석해 목차 생성</a:t>
            </a:r>
            <a:r>
              <a:rPr lang="en-US" altLang="ko-KR" sz="200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</a:t>
            </a:r>
            <a:endParaRPr lang="ko-KR" altLang="en-US" sz="2000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94303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829</TotalTime>
  <Words>1171</Words>
  <Application>Microsoft Office PowerPoint</Application>
  <PresentationFormat>사용자 지정</PresentationFormat>
  <Paragraphs>241</Paragraphs>
  <Slides>17</Slides>
  <Notes>10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9" baseType="lpstr">
      <vt:lpstr>S-Core Dream 6 Bold</vt:lpstr>
      <vt:lpstr>S-Core Dream 7 ExtraBold</vt:lpstr>
      <vt:lpstr>S-Core Dream 5 Medium</vt:lpstr>
      <vt:lpstr>S-Core Dream 8 Heavy</vt:lpstr>
      <vt:lpstr>Arial</vt:lpstr>
      <vt:lpstr>맑은 고딕</vt:lpstr>
      <vt:lpstr>LG스마트체 Regular</vt:lpstr>
      <vt:lpstr>Open Sans</vt:lpstr>
      <vt:lpstr>LG스마트체2.0 Bold</vt:lpstr>
      <vt:lpstr>S-Core Dream 4 Regular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mangoboard.net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SW Reskilling 오리엔테이션</dc:title>
  <dc:subject>Presentation</dc:subject>
  <dc:creator>mangoboard.net_22081255</dc:creator>
  <cp:lastModifiedBy>김하늘/연구원/TV Broadcast Solution팀(sky.kim@lge.com)</cp:lastModifiedBy>
  <cp:revision>139</cp:revision>
  <dcterms:created xsi:type="dcterms:W3CDTF">2022-12-09T16:47:26Z</dcterms:created>
  <dcterms:modified xsi:type="dcterms:W3CDTF">2025-04-29T08:15:19Z</dcterms:modified>
</cp:coreProperties>
</file>